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62" r:id="rId5"/>
    <p:sldId id="423" r:id="rId6"/>
    <p:sldId id="422" r:id="rId7"/>
    <p:sldId id="409" r:id="rId8"/>
    <p:sldId id="396" r:id="rId9"/>
    <p:sldId id="424" r:id="rId10"/>
    <p:sldId id="425" r:id="rId11"/>
    <p:sldId id="426" r:id="rId12"/>
    <p:sldId id="427" r:id="rId13"/>
    <p:sldId id="428" r:id="rId14"/>
    <p:sldId id="438" r:id="rId15"/>
    <p:sldId id="429" r:id="rId16"/>
    <p:sldId id="443" r:id="rId17"/>
    <p:sldId id="430" r:id="rId18"/>
    <p:sldId id="431" r:id="rId19"/>
    <p:sldId id="420" r:id="rId20"/>
    <p:sldId id="402" r:id="rId21"/>
    <p:sldId id="441" r:id="rId22"/>
    <p:sldId id="432" r:id="rId23"/>
    <p:sldId id="433" r:id="rId24"/>
    <p:sldId id="417" r:id="rId25"/>
    <p:sldId id="440" r:id="rId26"/>
    <p:sldId id="418" r:id="rId27"/>
    <p:sldId id="404" r:id="rId28"/>
    <p:sldId id="434" r:id="rId29"/>
    <p:sldId id="416" r:id="rId30"/>
    <p:sldId id="399" r:id="rId31"/>
    <p:sldId id="435" r:id="rId32"/>
    <p:sldId id="436" r:id="rId33"/>
    <p:sldId id="442" r:id="rId34"/>
    <p:sldId id="406" r:id="rId35"/>
    <p:sldId id="405" r:id="rId36"/>
    <p:sldId id="439" r:id="rId37"/>
    <p:sldId id="411" r:id="rId38"/>
    <p:sldId id="400" r:id="rId39"/>
    <p:sldId id="401" r:id="rId40"/>
    <p:sldId id="437" r:id="rId41"/>
  </p:sldIdLst>
  <p:sldSz cx="1625758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176463" indent="-804863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901950" indent="-10731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456" userDrawn="1">
          <p15:clr>
            <a:srgbClr val="A4A3A4"/>
          </p15:clr>
        </p15:guide>
        <p15:guide id="4" pos="3417" userDrawn="1">
          <p15:clr>
            <a:srgbClr val="A4A3A4"/>
          </p15:clr>
        </p15:guide>
        <p15:guide id="5" pos="6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Nella" initials="BN" lastIdx="7" clrIdx="0">
    <p:extLst>
      <p:ext uri="{19B8F6BF-5375-455C-9EA6-DF929625EA0E}">
        <p15:presenceInfo xmlns:p15="http://schemas.microsoft.com/office/powerpoint/2012/main" userId="Bryan N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D51D0D"/>
    <a:srgbClr val="666666"/>
    <a:srgbClr val="E63262"/>
    <a:srgbClr val="9DD926"/>
    <a:srgbClr val="7632A6"/>
    <a:srgbClr val="A352CB"/>
    <a:srgbClr val="BC0003"/>
    <a:srgbClr val="00C1B3"/>
    <a:srgbClr val="00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0"/>
    <p:restoredTop sz="73023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325" y="48"/>
      </p:cViewPr>
      <p:guideLst>
        <p:guide orient="horz" pos="1416"/>
        <p:guide orient="horz" pos="3456"/>
        <p:guide pos="3417"/>
        <p:guide pos="6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EC318-0EF0-40E0-93EA-6B815034390B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715EB1F-E65F-4D3E-8C8F-BD01EDCA3641}">
      <dgm:prSet phldrT="[Text]"/>
      <dgm:spPr/>
      <dgm:t>
        <a:bodyPr/>
        <a:lstStyle/>
        <a:p>
          <a:r>
            <a:rPr lang="en-US" dirty="0" smtClean="0"/>
            <a:t>Cheap Capital</a:t>
          </a:r>
          <a:endParaRPr lang="en-US" dirty="0"/>
        </a:p>
      </dgm:t>
    </dgm:pt>
    <dgm:pt modelId="{A50271F9-94F8-4C76-A83C-2226F7B9E5EE}" type="parTrans" cxnId="{FA8D563F-FAFF-4670-B03B-AA768854C2E7}">
      <dgm:prSet/>
      <dgm:spPr/>
      <dgm:t>
        <a:bodyPr/>
        <a:lstStyle/>
        <a:p>
          <a:endParaRPr lang="en-US"/>
        </a:p>
      </dgm:t>
    </dgm:pt>
    <dgm:pt modelId="{F1AFD039-A154-4C2B-96AF-6240FF0ABD76}" type="sibTrans" cxnId="{FA8D563F-FAFF-4670-B03B-AA768854C2E7}">
      <dgm:prSet/>
      <dgm:spPr/>
      <dgm:t>
        <a:bodyPr/>
        <a:lstStyle/>
        <a:p>
          <a:endParaRPr lang="en-US"/>
        </a:p>
      </dgm:t>
    </dgm:pt>
    <dgm:pt modelId="{595D339E-75BB-464B-8D2E-CF855E385B41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E0905B39-8B72-48B6-8259-12A440C3CADE}" type="parTrans" cxnId="{721200CC-F002-42D5-9919-477199D1AF2F}">
      <dgm:prSet/>
      <dgm:spPr/>
      <dgm:t>
        <a:bodyPr/>
        <a:lstStyle/>
        <a:p>
          <a:endParaRPr lang="en-US"/>
        </a:p>
      </dgm:t>
    </dgm:pt>
    <dgm:pt modelId="{C0228C8F-5B75-4A3A-A25E-B6D36AE94EF4}" type="sibTrans" cxnId="{721200CC-F002-42D5-9919-477199D1AF2F}">
      <dgm:prSet/>
      <dgm:spPr/>
      <dgm:t>
        <a:bodyPr/>
        <a:lstStyle/>
        <a:p>
          <a:endParaRPr lang="en-US"/>
        </a:p>
      </dgm:t>
    </dgm:pt>
    <dgm:pt modelId="{E356794B-F005-419D-8496-271B5057B880}">
      <dgm:prSet phldrT="[Text]"/>
      <dgm:spPr/>
      <dgm:t>
        <a:bodyPr/>
        <a:lstStyle/>
        <a:p>
          <a:r>
            <a:rPr lang="en-US" dirty="0" smtClean="0"/>
            <a:t>Cloud</a:t>
          </a:r>
          <a:endParaRPr lang="en-US" dirty="0"/>
        </a:p>
      </dgm:t>
    </dgm:pt>
    <dgm:pt modelId="{60CACECD-109D-4FDA-BBE6-3AEA9BF5978A}" type="parTrans" cxnId="{420FADFE-9EE1-4C67-B0A1-80B6F8EB9D09}">
      <dgm:prSet/>
      <dgm:spPr/>
      <dgm:t>
        <a:bodyPr/>
        <a:lstStyle/>
        <a:p>
          <a:endParaRPr lang="en-US"/>
        </a:p>
      </dgm:t>
    </dgm:pt>
    <dgm:pt modelId="{B915C1C6-1340-4833-B9EF-A9218805C1EF}" type="sibTrans" cxnId="{420FADFE-9EE1-4C67-B0A1-80B6F8EB9D09}">
      <dgm:prSet/>
      <dgm:spPr/>
      <dgm:t>
        <a:bodyPr/>
        <a:lstStyle/>
        <a:p>
          <a:endParaRPr lang="en-US"/>
        </a:p>
      </dgm:t>
    </dgm:pt>
    <dgm:pt modelId="{29A44F91-648E-47AC-BA2B-C15960C99BFA}">
      <dgm:prSet phldrT="[Text]"/>
      <dgm:spPr/>
      <dgm:t>
        <a:bodyPr/>
        <a:lstStyle/>
        <a:p>
          <a:r>
            <a:rPr lang="en-US" dirty="0" smtClean="0"/>
            <a:t>Mobile</a:t>
          </a:r>
          <a:endParaRPr lang="en-US" dirty="0"/>
        </a:p>
      </dgm:t>
    </dgm:pt>
    <dgm:pt modelId="{9491042F-CF9A-44BE-A793-1F86999F4F83}" type="parTrans" cxnId="{90A73950-CE1E-4CB4-96A4-E7E640CF6DA7}">
      <dgm:prSet/>
      <dgm:spPr/>
      <dgm:t>
        <a:bodyPr/>
        <a:lstStyle/>
        <a:p>
          <a:endParaRPr lang="en-US"/>
        </a:p>
      </dgm:t>
    </dgm:pt>
    <dgm:pt modelId="{3AE7DABC-E143-4084-9DAD-11B002BA09EB}" type="sibTrans" cxnId="{90A73950-CE1E-4CB4-96A4-E7E640CF6DA7}">
      <dgm:prSet/>
      <dgm:spPr/>
      <dgm:t>
        <a:bodyPr/>
        <a:lstStyle/>
        <a:p>
          <a:endParaRPr lang="en-US"/>
        </a:p>
      </dgm:t>
    </dgm:pt>
    <dgm:pt modelId="{A2FB3169-C315-49BB-A61A-B9290176B364}">
      <dgm:prSet phldrT="[Text]"/>
      <dgm:spPr/>
      <dgm:t>
        <a:bodyPr/>
        <a:lstStyle/>
        <a:p>
          <a:r>
            <a:rPr lang="en-US" dirty="0" err="1" smtClean="0"/>
            <a:t>Uberization</a:t>
          </a:r>
          <a:endParaRPr lang="en-US" dirty="0"/>
        </a:p>
      </dgm:t>
    </dgm:pt>
    <dgm:pt modelId="{DD97FEFC-CE95-4919-BBF2-BE5B63F805A0}" type="parTrans" cxnId="{C99CB71A-809D-49E9-A303-1300C2917D2E}">
      <dgm:prSet/>
      <dgm:spPr/>
      <dgm:t>
        <a:bodyPr/>
        <a:lstStyle/>
        <a:p>
          <a:endParaRPr lang="en-US"/>
        </a:p>
      </dgm:t>
    </dgm:pt>
    <dgm:pt modelId="{2C54C048-E5DB-4B95-97B2-07EEA8D192A2}" type="sibTrans" cxnId="{C99CB71A-809D-49E9-A303-1300C2917D2E}">
      <dgm:prSet/>
      <dgm:spPr/>
      <dgm:t>
        <a:bodyPr/>
        <a:lstStyle/>
        <a:p>
          <a:endParaRPr lang="en-US"/>
        </a:p>
      </dgm:t>
    </dgm:pt>
    <dgm:pt modelId="{DBCDCC71-3101-4552-8083-CFE3C6B89349}" type="pres">
      <dgm:prSet presAssocID="{F5AEC318-0EF0-40E0-93EA-6B81503439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64DAA-84A3-4FAA-BD55-886F7A132839}" type="pres">
      <dgm:prSet presAssocID="{8715EB1F-E65F-4D3E-8C8F-BD01EDCA36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F796-ADE9-4456-88F9-13D3F5615DE6}" type="pres">
      <dgm:prSet presAssocID="{8715EB1F-E65F-4D3E-8C8F-BD01EDCA3641}" presName="spNode" presStyleCnt="0"/>
      <dgm:spPr/>
    </dgm:pt>
    <dgm:pt modelId="{0056D193-9CB7-4B0D-A54C-5A4B332D5C93}" type="pres">
      <dgm:prSet presAssocID="{F1AFD039-A154-4C2B-96AF-6240FF0ABD7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98A8D63-F417-427C-8255-919FD47E32A7}" type="pres">
      <dgm:prSet presAssocID="{595D339E-75BB-464B-8D2E-CF855E385B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DD95-C45B-446D-B4D0-B1DDE89F75E3}" type="pres">
      <dgm:prSet presAssocID="{595D339E-75BB-464B-8D2E-CF855E385B41}" presName="spNode" presStyleCnt="0"/>
      <dgm:spPr/>
    </dgm:pt>
    <dgm:pt modelId="{25B23286-2B22-4A0B-9CC8-1FFB74B1B7E2}" type="pres">
      <dgm:prSet presAssocID="{C0228C8F-5B75-4A3A-A25E-B6D36AE94EF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7FF03B9-9045-48E8-96D7-1CB395A36B2A}" type="pres">
      <dgm:prSet presAssocID="{E356794B-F005-419D-8496-271B5057B8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AF7BF-B2CF-4A80-AB29-C3901C1C8B8B}" type="pres">
      <dgm:prSet presAssocID="{E356794B-F005-419D-8496-271B5057B880}" presName="spNode" presStyleCnt="0"/>
      <dgm:spPr/>
    </dgm:pt>
    <dgm:pt modelId="{5C2035A6-707C-4B23-AAC2-30103913844A}" type="pres">
      <dgm:prSet presAssocID="{B915C1C6-1340-4833-B9EF-A9218805C1E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63F4081-A176-428F-890D-48A5BFCA4AC3}" type="pres">
      <dgm:prSet presAssocID="{29A44F91-648E-47AC-BA2B-C15960C99B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0384-D9F7-439E-BD99-F759F68D2B5C}" type="pres">
      <dgm:prSet presAssocID="{29A44F91-648E-47AC-BA2B-C15960C99BFA}" presName="spNode" presStyleCnt="0"/>
      <dgm:spPr/>
    </dgm:pt>
    <dgm:pt modelId="{CD47A4E8-2194-4D14-BF46-943F90143037}" type="pres">
      <dgm:prSet presAssocID="{3AE7DABC-E143-4084-9DAD-11B002BA09E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A5FAE6A-EABD-4C86-A637-BC26C680B9A4}" type="pres">
      <dgm:prSet presAssocID="{A2FB3169-C315-49BB-A61A-B9290176B3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34BE5-0852-41DA-8922-EC0B1138ECBC}" type="pres">
      <dgm:prSet presAssocID="{A2FB3169-C315-49BB-A61A-B9290176B364}" presName="spNode" presStyleCnt="0"/>
      <dgm:spPr/>
    </dgm:pt>
    <dgm:pt modelId="{73E40C7F-AC32-4EE7-9B16-030682231821}" type="pres">
      <dgm:prSet presAssocID="{2C54C048-E5DB-4B95-97B2-07EEA8D192A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A8D563F-FAFF-4670-B03B-AA768854C2E7}" srcId="{F5AEC318-0EF0-40E0-93EA-6B815034390B}" destId="{8715EB1F-E65F-4D3E-8C8F-BD01EDCA3641}" srcOrd="0" destOrd="0" parTransId="{A50271F9-94F8-4C76-A83C-2226F7B9E5EE}" sibTransId="{F1AFD039-A154-4C2B-96AF-6240FF0ABD76}"/>
    <dgm:cxn modelId="{3E465B11-C578-45EE-94B9-A50A3D8AD316}" type="presOf" srcId="{8715EB1F-E65F-4D3E-8C8F-BD01EDCA3641}" destId="{BD164DAA-84A3-4FAA-BD55-886F7A132839}" srcOrd="0" destOrd="0" presId="urn:microsoft.com/office/officeart/2005/8/layout/cycle6"/>
    <dgm:cxn modelId="{721200CC-F002-42D5-9919-477199D1AF2F}" srcId="{F5AEC318-0EF0-40E0-93EA-6B815034390B}" destId="{595D339E-75BB-464B-8D2E-CF855E385B41}" srcOrd="1" destOrd="0" parTransId="{E0905B39-8B72-48B6-8259-12A440C3CADE}" sibTransId="{C0228C8F-5B75-4A3A-A25E-B6D36AE94EF4}"/>
    <dgm:cxn modelId="{AA92B1EC-76EE-4628-8C01-E3E5C746509F}" type="presOf" srcId="{B915C1C6-1340-4833-B9EF-A9218805C1EF}" destId="{5C2035A6-707C-4B23-AAC2-30103913844A}" srcOrd="0" destOrd="0" presId="urn:microsoft.com/office/officeart/2005/8/layout/cycle6"/>
    <dgm:cxn modelId="{C99CB71A-809D-49E9-A303-1300C2917D2E}" srcId="{F5AEC318-0EF0-40E0-93EA-6B815034390B}" destId="{A2FB3169-C315-49BB-A61A-B9290176B364}" srcOrd="4" destOrd="0" parTransId="{DD97FEFC-CE95-4919-BBF2-BE5B63F805A0}" sibTransId="{2C54C048-E5DB-4B95-97B2-07EEA8D192A2}"/>
    <dgm:cxn modelId="{91741A1A-6D21-4207-ABC7-2DD1124117E6}" type="presOf" srcId="{3AE7DABC-E143-4084-9DAD-11B002BA09EB}" destId="{CD47A4E8-2194-4D14-BF46-943F90143037}" srcOrd="0" destOrd="0" presId="urn:microsoft.com/office/officeart/2005/8/layout/cycle6"/>
    <dgm:cxn modelId="{954AB00B-C0BC-4FE1-AD75-6F4BBBB9E90D}" type="presOf" srcId="{F5AEC318-0EF0-40E0-93EA-6B815034390B}" destId="{DBCDCC71-3101-4552-8083-CFE3C6B89349}" srcOrd="0" destOrd="0" presId="urn:microsoft.com/office/officeart/2005/8/layout/cycle6"/>
    <dgm:cxn modelId="{39F08678-4770-4FBF-8CE8-728E36DBA85E}" type="presOf" srcId="{595D339E-75BB-464B-8D2E-CF855E385B41}" destId="{F98A8D63-F417-427C-8255-919FD47E32A7}" srcOrd="0" destOrd="0" presId="urn:microsoft.com/office/officeart/2005/8/layout/cycle6"/>
    <dgm:cxn modelId="{AEBCDF18-6A17-4DB9-9C23-52BB06756141}" type="presOf" srcId="{E356794B-F005-419D-8496-271B5057B880}" destId="{67FF03B9-9045-48E8-96D7-1CB395A36B2A}" srcOrd="0" destOrd="0" presId="urn:microsoft.com/office/officeart/2005/8/layout/cycle6"/>
    <dgm:cxn modelId="{213A36CD-ABAA-4F0A-9874-8DCDCF4247B9}" type="presOf" srcId="{29A44F91-648E-47AC-BA2B-C15960C99BFA}" destId="{F63F4081-A176-428F-890D-48A5BFCA4AC3}" srcOrd="0" destOrd="0" presId="urn:microsoft.com/office/officeart/2005/8/layout/cycle6"/>
    <dgm:cxn modelId="{BCDEB188-0869-4864-A492-5AF84C28BD58}" type="presOf" srcId="{A2FB3169-C315-49BB-A61A-B9290176B364}" destId="{7A5FAE6A-EABD-4C86-A637-BC26C680B9A4}" srcOrd="0" destOrd="0" presId="urn:microsoft.com/office/officeart/2005/8/layout/cycle6"/>
    <dgm:cxn modelId="{EFEB13B2-CAB8-4CE5-9D6F-67FFD3A3C7D2}" type="presOf" srcId="{2C54C048-E5DB-4B95-97B2-07EEA8D192A2}" destId="{73E40C7F-AC32-4EE7-9B16-030682231821}" srcOrd="0" destOrd="0" presId="urn:microsoft.com/office/officeart/2005/8/layout/cycle6"/>
    <dgm:cxn modelId="{B4728AD9-C9F2-461F-93AF-DA4309AAAF8D}" type="presOf" srcId="{C0228C8F-5B75-4A3A-A25E-B6D36AE94EF4}" destId="{25B23286-2B22-4A0B-9CC8-1FFB74B1B7E2}" srcOrd="0" destOrd="0" presId="urn:microsoft.com/office/officeart/2005/8/layout/cycle6"/>
    <dgm:cxn modelId="{E46D1909-7512-4A98-9FB3-EC58F7330E81}" type="presOf" srcId="{F1AFD039-A154-4C2B-96AF-6240FF0ABD76}" destId="{0056D193-9CB7-4B0D-A54C-5A4B332D5C93}" srcOrd="0" destOrd="0" presId="urn:microsoft.com/office/officeart/2005/8/layout/cycle6"/>
    <dgm:cxn modelId="{90A73950-CE1E-4CB4-96A4-E7E640CF6DA7}" srcId="{F5AEC318-0EF0-40E0-93EA-6B815034390B}" destId="{29A44F91-648E-47AC-BA2B-C15960C99BFA}" srcOrd="3" destOrd="0" parTransId="{9491042F-CF9A-44BE-A793-1F86999F4F83}" sibTransId="{3AE7DABC-E143-4084-9DAD-11B002BA09EB}"/>
    <dgm:cxn modelId="{420FADFE-9EE1-4C67-B0A1-80B6F8EB9D09}" srcId="{F5AEC318-0EF0-40E0-93EA-6B815034390B}" destId="{E356794B-F005-419D-8496-271B5057B880}" srcOrd="2" destOrd="0" parTransId="{60CACECD-109D-4FDA-BBE6-3AEA9BF5978A}" sibTransId="{B915C1C6-1340-4833-B9EF-A9218805C1EF}"/>
    <dgm:cxn modelId="{673FD913-60BF-43B7-8C9B-943316279227}" type="presParOf" srcId="{DBCDCC71-3101-4552-8083-CFE3C6B89349}" destId="{BD164DAA-84A3-4FAA-BD55-886F7A132839}" srcOrd="0" destOrd="0" presId="urn:microsoft.com/office/officeart/2005/8/layout/cycle6"/>
    <dgm:cxn modelId="{F2580DDA-DF6A-4C32-ABE3-D2F5F326FDCD}" type="presParOf" srcId="{DBCDCC71-3101-4552-8083-CFE3C6B89349}" destId="{CCCDF796-ADE9-4456-88F9-13D3F5615DE6}" srcOrd="1" destOrd="0" presId="urn:microsoft.com/office/officeart/2005/8/layout/cycle6"/>
    <dgm:cxn modelId="{B67D83A2-C19E-48C3-A202-77ECF0EE34CF}" type="presParOf" srcId="{DBCDCC71-3101-4552-8083-CFE3C6B89349}" destId="{0056D193-9CB7-4B0D-A54C-5A4B332D5C93}" srcOrd="2" destOrd="0" presId="urn:microsoft.com/office/officeart/2005/8/layout/cycle6"/>
    <dgm:cxn modelId="{E08A1EDB-3C5B-410A-A734-06342A47A7EA}" type="presParOf" srcId="{DBCDCC71-3101-4552-8083-CFE3C6B89349}" destId="{F98A8D63-F417-427C-8255-919FD47E32A7}" srcOrd="3" destOrd="0" presId="urn:microsoft.com/office/officeart/2005/8/layout/cycle6"/>
    <dgm:cxn modelId="{36838345-4009-45DE-8C0B-849572947688}" type="presParOf" srcId="{DBCDCC71-3101-4552-8083-CFE3C6B89349}" destId="{1950DD95-C45B-446D-B4D0-B1DDE89F75E3}" srcOrd="4" destOrd="0" presId="urn:microsoft.com/office/officeart/2005/8/layout/cycle6"/>
    <dgm:cxn modelId="{9BB8614B-220A-42AD-9255-502F7A3AA41B}" type="presParOf" srcId="{DBCDCC71-3101-4552-8083-CFE3C6B89349}" destId="{25B23286-2B22-4A0B-9CC8-1FFB74B1B7E2}" srcOrd="5" destOrd="0" presId="urn:microsoft.com/office/officeart/2005/8/layout/cycle6"/>
    <dgm:cxn modelId="{EC31E075-D2AB-47B2-BE87-A46EFCB0FDCD}" type="presParOf" srcId="{DBCDCC71-3101-4552-8083-CFE3C6B89349}" destId="{67FF03B9-9045-48E8-96D7-1CB395A36B2A}" srcOrd="6" destOrd="0" presId="urn:microsoft.com/office/officeart/2005/8/layout/cycle6"/>
    <dgm:cxn modelId="{6582BD7B-5B8A-4ADB-BC10-449AFA2227B0}" type="presParOf" srcId="{DBCDCC71-3101-4552-8083-CFE3C6B89349}" destId="{77DAF7BF-B2CF-4A80-AB29-C3901C1C8B8B}" srcOrd="7" destOrd="0" presId="urn:microsoft.com/office/officeart/2005/8/layout/cycle6"/>
    <dgm:cxn modelId="{922F8845-3E66-4EDF-BDAF-B6E2116DCFD2}" type="presParOf" srcId="{DBCDCC71-3101-4552-8083-CFE3C6B89349}" destId="{5C2035A6-707C-4B23-AAC2-30103913844A}" srcOrd="8" destOrd="0" presId="urn:microsoft.com/office/officeart/2005/8/layout/cycle6"/>
    <dgm:cxn modelId="{8746F616-206E-4949-A8AF-A8FA10535D46}" type="presParOf" srcId="{DBCDCC71-3101-4552-8083-CFE3C6B89349}" destId="{F63F4081-A176-428F-890D-48A5BFCA4AC3}" srcOrd="9" destOrd="0" presId="urn:microsoft.com/office/officeart/2005/8/layout/cycle6"/>
    <dgm:cxn modelId="{308393C5-B80A-4F2B-9416-0A8478DE0B61}" type="presParOf" srcId="{DBCDCC71-3101-4552-8083-CFE3C6B89349}" destId="{E10F0384-D9F7-439E-BD99-F759F68D2B5C}" srcOrd="10" destOrd="0" presId="urn:microsoft.com/office/officeart/2005/8/layout/cycle6"/>
    <dgm:cxn modelId="{23FBEBFC-4390-4952-920A-28C67711DF79}" type="presParOf" srcId="{DBCDCC71-3101-4552-8083-CFE3C6B89349}" destId="{CD47A4E8-2194-4D14-BF46-943F90143037}" srcOrd="11" destOrd="0" presId="urn:microsoft.com/office/officeart/2005/8/layout/cycle6"/>
    <dgm:cxn modelId="{5C54DC19-87F3-4895-984D-B43BFF76F940}" type="presParOf" srcId="{DBCDCC71-3101-4552-8083-CFE3C6B89349}" destId="{7A5FAE6A-EABD-4C86-A637-BC26C680B9A4}" srcOrd="12" destOrd="0" presId="urn:microsoft.com/office/officeart/2005/8/layout/cycle6"/>
    <dgm:cxn modelId="{6DC93104-82D4-4368-92FA-E3C578B6E889}" type="presParOf" srcId="{DBCDCC71-3101-4552-8083-CFE3C6B89349}" destId="{00434BE5-0852-41DA-8922-EC0B1138ECBC}" srcOrd="13" destOrd="0" presId="urn:microsoft.com/office/officeart/2005/8/layout/cycle6"/>
    <dgm:cxn modelId="{E7241220-6AAB-4E07-BB73-AAC95556F367}" type="presParOf" srcId="{DBCDCC71-3101-4552-8083-CFE3C6B89349}" destId="{73E40C7F-AC32-4EE7-9B16-030682231821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7E0BB-3A26-4607-A114-85F5FFB15D91}" type="doc">
      <dgm:prSet loTypeId="urn:microsoft.com/office/officeart/2005/8/layout/cycle4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34EC821-5B25-4648-A666-0872A2ADB360}">
      <dgm:prSet phldrT="[Text]" custT="1"/>
      <dgm:spPr/>
      <dgm:t>
        <a:bodyPr/>
        <a:lstStyle/>
        <a:p>
          <a:r>
            <a:rPr lang="en-US" sz="3600" dirty="0" smtClean="0"/>
            <a:t>Utility Explodes</a:t>
          </a:r>
          <a:endParaRPr lang="en-US" sz="3600" dirty="0"/>
        </a:p>
      </dgm:t>
    </dgm:pt>
    <dgm:pt modelId="{407244A2-2ADB-4EEE-953E-50A8176A24B6}" type="parTrans" cxnId="{A60D3945-012D-4DBC-90E5-BFD9FEA1E5A2}">
      <dgm:prSet/>
      <dgm:spPr/>
      <dgm:t>
        <a:bodyPr/>
        <a:lstStyle/>
        <a:p>
          <a:endParaRPr lang="en-US"/>
        </a:p>
      </dgm:t>
    </dgm:pt>
    <dgm:pt modelId="{9583AE28-38D4-43E0-8B7D-B249A54B428F}" type="sibTrans" cxnId="{A60D3945-012D-4DBC-90E5-BFD9FEA1E5A2}">
      <dgm:prSet/>
      <dgm:spPr/>
      <dgm:t>
        <a:bodyPr/>
        <a:lstStyle/>
        <a:p>
          <a:endParaRPr lang="en-US"/>
        </a:p>
      </dgm:t>
    </dgm:pt>
    <dgm:pt modelId="{8EE12F2A-441A-4E08-938C-1545624AD67C}">
      <dgm:prSet phldrT="[Text]" custT="1"/>
      <dgm:spPr/>
      <dgm:t>
        <a:bodyPr/>
        <a:lstStyle/>
        <a:p>
          <a:r>
            <a:rPr lang="en-US" sz="3600" dirty="0" smtClean="0"/>
            <a:t>Digitization</a:t>
          </a:r>
          <a:endParaRPr lang="en-US" sz="3600" dirty="0"/>
        </a:p>
      </dgm:t>
    </dgm:pt>
    <dgm:pt modelId="{77EFD734-88DD-4334-9257-3328848D1BBF}" type="parTrans" cxnId="{AC016663-0371-4FEE-A904-C63D1D62F107}">
      <dgm:prSet/>
      <dgm:spPr/>
      <dgm:t>
        <a:bodyPr/>
        <a:lstStyle/>
        <a:p>
          <a:endParaRPr lang="en-US"/>
        </a:p>
      </dgm:t>
    </dgm:pt>
    <dgm:pt modelId="{8307E935-16AF-4CE2-93D2-A15F8788E067}" type="sibTrans" cxnId="{AC016663-0371-4FEE-A904-C63D1D62F107}">
      <dgm:prSet/>
      <dgm:spPr/>
      <dgm:t>
        <a:bodyPr/>
        <a:lstStyle/>
        <a:p>
          <a:endParaRPr lang="en-US"/>
        </a:p>
      </dgm:t>
    </dgm:pt>
    <dgm:pt modelId="{02E385E8-5641-4DF0-AF13-657D720C03BD}">
      <dgm:prSet phldrT="[Text]" custT="1"/>
      <dgm:spPr/>
      <dgm:t>
        <a:bodyPr/>
        <a:lstStyle/>
        <a:p>
          <a:r>
            <a:rPr lang="en-US" sz="3600" dirty="0" smtClean="0"/>
            <a:t>Technology Enhance-</a:t>
          </a:r>
          <a:r>
            <a:rPr lang="en-US" sz="3600" dirty="0" err="1" smtClean="0"/>
            <a:t>ments</a:t>
          </a:r>
          <a:endParaRPr lang="en-US" sz="3600" dirty="0"/>
        </a:p>
      </dgm:t>
    </dgm:pt>
    <dgm:pt modelId="{15746367-55B7-42B8-8B0E-9F6832213AC0}" type="parTrans" cxnId="{977ADD54-F012-4EF7-8269-DF64BF4A8BBD}">
      <dgm:prSet/>
      <dgm:spPr/>
      <dgm:t>
        <a:bodyPr/>
        <a:lstStyle/>
        <a:p>
          <a:endParaRPr lang="en-US"/>
        </a:p>
      </dgm:t>
    </dgm:pt>
    <dgm:pt modelId="{839612ED-8080-48C2-A835-07DD0E57B70C}" type="sibTrans" cxnId="{977ADD54-F012-4EF7-8269-DF64BF4A8BBD}">
      <dgm:prSet/>
      <dgm:spPr/>
      <dgm:t>
        <a:bodyPr/>
        <a:lstStyle/>
        <a:p>
          <a:endParaRPr lang="en-US"/>
        </a:p>
      </dgm:t>
    </dgm:pt>
    <dgm:pt modelId="{577933DF-2804-4CA8-8B3E-0410AC26B584}">
      <dgm:prSet phldrT="[Text]" custT="1"/>
      <dgm:spPr/>
      <dgm:t>
        <a:bodyPr/>
        <a:lstStyle/>
        <a:p>
          <a:r>
            <a:rPr lang="en-US" sz="3600" dirty="0" smtClean="0"/>
            <a:t>Capital Over Labor</a:t>
          </a:r>
          <a:endParaRPr lang="en-US" sz="3600" dirty="0"/>
        </a:p>
      </dgm:t>
    </dgm:pt>
    <dgm:pt modelId="{FCCBCC15-3E19-4EB3-B5CF-4259070E9371}" type="parTrans" cxnId="{85B259EA-1CD8-4479-8C8D-4CE61F860708}">
      <dgm:prSet/>
      <dgm:spPr/>
      <dgm:t>
        <a:bodyPr/>
        <a:lstStyle/>
        <a:p>
          <a:endParaRPr lang="en-US"/>
        </a:p>
      </dgm:t>
    </dgm:pt>
    <dgm:pt modelId="{D0C40FDC-6CB4-4375-A769-2D2AE4BD9A57}" type="sibTrans" cxnId="{85B259EA-1CD8-4479-8C8D-4CE61F860708}">
      <dgm:prSet/>
      <dgm:spPr/>
      <dgm:t>
        <a:bodyPr/>
        <a:lstStyle/>
        <a:p>
          <a:endParaRPr lang="en-US"/>
        </a:p>
      </dgm:t>
    </dgm:pt>
    <dgm:pt modelId="{D97F1507-5AAD-4C60-890C-16AA6787C751}" type="pres">
      <dgm:prSet presAssocID="{1747E0BB-3A26-4607-A114-85F5FFB15D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F4B845-4A76-4537-BF3F-7970344024F0}" type="pres">
      <dgm:prSet presAssocID="{1747E0BB-3A26-4607-A114-85F5FFB15D91}" presName="children" presStyleCnt="0"/>
      <dgm:spPr/>
    </dgm:pt>
    <dgm:pt modelId="{12284507-7347-439F-823A-EE9C14AA5508}" type="pres">
      <dgm:prSet presAssocID="{1747E0BB-3A26-4607-A114-85F5FFB15D91}" presName="childPlaceholder" presStyleCnt="0"/>
      <dgm:spPr/>
    </dgm:pt>
    <dgm:pt modelId="{A12731BE-D96E-49A0-8648-08071F01AF8B}" type="pres">
      <dgm:prSet presAssocID="{1747E0BB-3A26-4607-A114-85F5FFB15D91}" presName="circle" presStyleCnt="0"/>
      <dgm:spPr/>
    </dgm:pt>
    <dgm:pt modelId="{40A7D0F2-9536-4B4A-93CB-E946A9133EA1}" type="pres">
      <dgm:prSet presAssocID="{1747E0BB-3A26-4607-A114-85F5FFB15D9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657A-DCD3-479C-B9CC-337DD91257CD}" type="pres">
      <dgm:prSet presAssocID="{1747E0BB-3A26-4607-A114-85F5FFB15D9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F350A-77DC-489B-9A92-A3160FD4DADB}" type="pres">
      <dgm:prSet presAssocID="{1747E0BB-3A26-4607-A114-85F5FFB15D9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3A7D9-A919-4556-A7F2-E1A121F13A83}" type="pres">
      <dgm:prSet presAssocID="{1747E0BB-3A26-4607-A114-85F5FFB15D9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8BF43-6B68-4E19-8C93-691D3052D6A8}" type="pres">
      <dgm:prSet presAssocID="{1747E0BB-3A26-4607-A114-85F5FFB15D91}" presName="quadrantPlaceholder" presStyleCnt="0"/>
      <dgm:spPr/>
    </dgm:pt>
    <dgm:pt modelId="{1B75F268-E126-4743-92AA-C9C2D0DCCF30}" type="pres">
      <dgm:prSet presAssocID="{1747E0BB-3A26-4607-A114-85F5FFB15D91}" presName="center1" presStyleLbl="fgShp" presStyleIdx="0" presStyleCnt="2"/>
      <dgm:spPr/>
    </dgm:pt>
    <dgm:pt modelId="{DFC98650-ED44-4F30-844C-937069165C90}" type="pres">
      <dgm:prSet presAssocID="{1747E0BB-3A26-4607-A114-85F5FFB15D91}" presName="center2" presStyleLbl="fgShp" presStyleIdx="1" presStyleCnt="2"/>
      <dgm:spPr/>
    </dgm:pt>
  </dgm:ptLst>
  <dgm:cxnLst>
    <dgm:cxn modelId="{85B259EA-1CD8-4479-8C8D-4CE61F860708}" srcId="{1747E0BB-3A26-4607-A114-85F5FFB15D91}" destId="{577933DF-2804-4CA8-8B3E-0410AC26B584}" srcOrd="3" destOrd="0" parTransId="{FCCBCC15-3E19-4EB3-B5CF-4259070E9371}" sibTransId="{D0C40FDC-6CB4-4375-A769-2D2AE4BD9A57}"/>
    <dgm:cxn modelId="{52A63E7A-2178-4DC7-A224-C671BBA26FEC}" type="presOf" srcId="{577933DF-2804-4CA8-8B3E-0410AC26B584}" destId="{4863A7D9-A919-4556-A7F2-E1A121F13A83}" srcOrd="0" destOrd="0" presId="urn:microsoft.com/office/officeart/2005/8/layout/cycle4"/>
    <dgm:cxn modelId="{A60D3945-012D-4DBC-90E5-BFD9FEA1E5A2}" srcId="{1747E0BB-3A26-4607-A114-85F5FFB15D91}" destId="{034EC821-5B25-4648-A666-0872A2ADB360}" srcOrd="0" destOrd="0" parTransId="{407244A2-2ADB-4EEE-953E-50A8176A24B6}" sibTransId="{9583AE28-38D4-43E0-8B7D-B249A54B428F}"/>
    <dgm:cxn modelId="{E65BAAEE-730E-4576-BEBD-A0300A0042BD}" type="presOf" srcId="{034EC821-5B25-4648-A666-0872A2ADB360}" destId="{40A7D0F2-9536-4B4A-93CB-E946A9133EA1}" srcOrd="0" destOrd="0" presId="urn:microsoft.com/office/officeart/2005/8/layout/cycle4"/>
    <dgm:cxn modelId="{69C00FFB-003A-4B47-95A6-7F3B55BEE427}" type="presOf" srcId="{1747E0BB-3A26-4607-A114-85F5FFB15D91}" destId="{D97F1507-5AAD-4C60-890C-16AA6787C751}" srcOrd="0" destOrd="0" presId="urn:microsoft.com/office/officeart/2005/8/layout/cycle4"/>
    <dgm:cxn modelId="{46DEEE52-AEBA-45F7-B7D3-A1EAC0397E53}" type="presOf" srcId="{02E385E8-5641-4DF0-AF13-657D720C03BD}" destId="{6E5F350A-77DC-489B-9A92-A3160FD4DADB}" srcOrd="0" destOrd="0" presId="urn:microsoft.com/office/officeart/2005/8/layout/cycle4"/>
    <dgm:cxn modelId="{54726912-F2B9-4F6F-9701-1A4A2C7EE49C}" type="presOf" srcId="{8EE12F2A-441A-4E08-938C-1545624AD67C}" destId="{1E93657A-DCD3-479C-B9CC-337DD91257CD}" srcOrd="0" destOrd="0" presId="urn:microsoft.com/office/officeart/2005/8/layout/cycle4"/>
    <dgm:cxn modelId="{AC016663-0371-4FEE-A904-C63D1D62F107}" srcId="{1747E0BB-3A26-4607-A114-85F5FFB15D91}" destId="{8EE12F2A-441A-4E08-938C-1545624AD67C}" srcOrd="1" destOrd="0" parTransId="{77EFD734-88DD-4334-9257-3328848D1BBF}" sibTransId="{8307E935-16AF-4CE2-93D2-A15F8788E067}"/>
    <dgm:cxn modelId="{977ADD54-F012-4EF7-8269-DF64BF4A8BBD}" srcId="{1747E0BB-3A26-4607-A114-85F5FFB15D91}" destId="{02E385E8-5641-4DF0-AF13-657D720C03BD}" srcOrd="2" destOrd="0" parTransId="{15746367-55B7-42B8-8B0E-9F6832213AC0}" sibTransId="{839612ED-8080-48C2-A835-07DD0E57B70C}"/>
    <dgm:cxn modelId="{80F45DB7-8D2B-4D44-9972-174DD72A8137}" type="presParOf" srcId="{D97F1507-5AAD-4C60-890C-16AA6787C751}" destId="{8DF4B845-4A76-4537-BF3F-7970344024F0}" srcOrd="0" destOrd="0" presId="urn:microsoft.com/office/officeart/2005/8/layout/cycle4"/>
    <dgm:cxn modelId="{7BE6065A-8C2A-4368-8B07-42E585206634}" type="presParOf" srcId="{8DF4B845-4A76-4537-BF3F-7970344024F0}" destId="{12284507-7347-439F-823A-EE9C14AA5508}" srcOrd="0" destOrd="0" presId="urn:microsoft.com/office/officeart/2005/8/layout/cycle4"/>
    <dgm:cxn modelId="{84B011A2-8F12-4266-ABA6-26972555D861}" type="presParOf" srcId="{D97F1507-5AAD-4C60-890C-16AA6787C751}" destId="{A12731BE-D96E-49A0-8648-08071F01AF8B}" srcOrd="1" destOrd="0" presId="urn:microsoft.com/office/officeart/2005/8/layout/cycle4"/>
    <dgm:cxn modelId="{3039FB46-99B5-47F4-AA07-7ED0CA79BF35}" type="presParOf" srcId="{A12731BE-D96E-49A0-8648-08071F01AF8B}" destId="{40A7D0F2-9536-4B4A-93CB-E946A9133EA1}" srcOrd="0" destOrd="0" presId="urn:microsoft.com/office/officeart/2005/8/layout/cycle4"/>
    <dgm:cxn modelId="{8BC6A77B-D443-419E-BF2D-97D81A58D725}" type="presParOf" srcId="{A12731BE-D96E-49A0-8648-08071F01AF8B}" destId="{1E93657A-DCD3-479C-B9CC-337DD91257CD}" srcOrd="1" destOrd="0" presId="urn:microsoft.com/office/officeart/2005/8/layout/cycle4"/>
    <dgm:cxn modelId="{9950020F-0078-4F64-B2DE-56704DEFA97E}" type="presParOf" srcId="{A12731BE-D96E-49A0-8648-08071F01AF8B}" destId="{6E5F350A-77DC-489B-9A92-A3160FD4DADB}" srcOrd="2" destOrd="0" presId="urn:microsoft.com/office/officeart/2005/8/layout/cycle4"/>
    <dgm:cxn modelId="{913628CD-F6F4-4E7D-8A48-62C7A7698642}" type="presParOf" srcId="{A12731BE-D96E-49A0-8648-08071F01AF8B}" destId="{4863A7D9-A919-4556-A7F2-E1A121F13A83}" srcOrd="3" destOrd="0" presId="urn:microsoft.com/office/officeart/2005/8/layout/cycle4"/>
    <dgm:cxn modelId="{9BC737F2-B163-420D-9B59-A8224ACEF6C3}" type="presParOf" srcId="{A12731BE-D96E-49A0-8648-08071F01AF8B}" destId="{8718BF43-6B68-4E19-8C93-691D3052D6A8}" srcOrd="4" destOrd="0" presId="urn:microsoft.com/office/officeart/2005/8/layout/cycle4"/>
    <dgm:cxn modelId="{6DBC7005-FDCA-4695-A191-019A9ECD3DFB}" type="presParOf" srcId="{D97F1507-5AAD-4C60-890C-16AA6787C751}" destId="{1B75F268-E126-4743-92AA-C9C2D0DCCF30}" srcOrd="2" destOrd="0" presId="urn:microsoft.com/office/officeart/2005/8/layout/cycle4"/>
    <dgm:cxn modelId="{4384CF2A-FDD3-49AE-BD4B-756FD58E8262}" type="presParOf" srcId="{D97F1507-5AAD-4C60-890C-16AA6787C751}" destId="{DFC98650-ED44-4F30-844C-937069165C9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64DAA-84A3-4FAA-BD55-886F7A132839}">
      <dsp:nvSpPr>
        <dsp:cNvPr id="0" name=""/>
        <dsp:cNvSpPr/>
      </dsp:nvSpPr>
      <dsp:spPr>
        <a:xfrm>
          <a:off x="6512420" y="3084"/>
          <a:ext cx="2519957" cy="16379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Cheap Capital</a:t>
          </a:r>
          <a:endParaRPr lang="en-US" sz="3200" kern="1200" dirty="0"/>
        </a:p>
      </dsp:txBody>
      <dsp:txXfrm>
        <a:off x="6592379" y="83043"/>
        <a:ext cx="2360039" cy="1478054"/>
      </dsp:txXfrm>
    </dsp:sp>
    <dsp:sp modelId="{0056D193-9CB7-4B0D-A54C-5A4B332D5C93}">
      <dsp:nvSpPr>
        <dsp:cNvPr id="0" name=""/>
        <dsp:cNvSpPr/>
      </dsp:nvSpPr>
      <dsp:spPr>
        <a:xfrm>
          <a:off x="4497145" y="822070"/>
          <a:ext cx="6550507" cy="6550507"/>
        </a:xfrm>
        <a:custGeom>
          <a:avLst/>
          <a:gdLst/>
          <a:ahLst/>
          <a:cxnLst/>
          <a:rect l="0" t="0" r="0" b="0"/>
          <a:pathLst>
            <a:path>
              <a:moveTo>
                <a:pt x="4552578" y="259341"/>
              </a:moveTo>
              <a:arcTo wR="3275253" hR="3275253" stAng="17577242" swAng="196352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A8D63-F417-427C-8255-919FD47E32A7}">
      <dsp:nvSpPr>
        <dsp:cNvPr id="0" name=""/>
        <dsp:cNvSpPr/>
      </dsp:nvSpPr>
      <dsp:spPr>
        <a:xfrm>
          <a:off x="9627372" y="2266228"/>
          <a:ext cx="2519957" cy="16379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Technology</a:t>
          </a:r>
          <a:endParaRPr lang="en-US" sz="3200" kern="1200" dirty="0"/>
        </a:p>
      </dsp:txBody>
      <dsp:txXfrm>
        <a:off x="9707331" y="2346187"/>
        <a:ext cx="2360039" cy="1478054"/>
      </dsp:txXfrm>
    </dsp:sp>
    <dsp:sp modelId="{25B23286-2B22-4A0B-9CC8-1FFB74B1B7E2}">
      <dsp:nvSpPr>
        <dsp:cNvPr id="0" name=""/>
        <dsp:cNvSpPr/>
      </dsp:nvSpPr>
      <dsp:spPr>
        <a:xfrm>
          <a:off x="4497145" y="822070"/>
          <a:ext cx="6550507" cy="6550507"/>
        </a:xfrm>
        <a:custGeom>
          <a:avLst/>
          <a:gdLst/>
          <a:ahLst/>
          <a:cxnLst/>
          <a:rect l="0" t="0" r="0" b="0"/>
          <a:pathLst>
            <a:path>
              <a:moveTo>
                <a:pt x="6545978" y="3103080"/>
              </a:moveTo>
              <a:arcTo wR="3275253" hR="3275253" stAng="21419202" swAng="219782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F03B9-9045-48E8-96D7-1CB395A36B2A}">
      <dsp:nvSpPr>
        <dsp:cNvPr id="0" name=""/>
        <dsp:cNvSpPr/>
      </dsp:nvSpPr>
      <dsp:spPr>
        <a:xfrm>
          <a:off x="8437566" y="5928073"/>
          <a:ext cx="2519957" cy="16379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Cloud</a:t>
          </a:r>
          <a:endParaRPr lang="en-US" sz="3200" kern="1200" dirty="0"/>
        </a:p>
      </dsp:txBody>
      <dsp:txXfrm>
        <a:off x="8517525" y="6008032"/>
        <a:ext cx="2360039" cy="1478054"/>
      </dsp:txXfrm>
    </dsp:sp>
    <dsp:sp modelId="{5C2035A6-707C-4B23-AAC2-30103913844A}">
      <dsp:nvSpPr>
        <dsp:cNvPr id="0" name=""/>
        <dsp:cNvSpPr/>
      </dsp:nvSpPr>
      <dsp:spPr>
        <a:xfrm>
          <a:off x="4497145" y="822070"/>
          <a:ext cx="6550507" cy="6550507"/>
        </a:xfrm>
        <a:custGeom>
          <a:avLst/>
          <a:gdLst/>
          <a:ahLst/>
          <a:cxnLst/>
          <a:rect l="0" t="0" r="0" b="0"/>
          <a:pathLst>
            <a:path>
              <a:moveTo>
                <a:pt x="3927389" y="6484927"/>
              </a:moveTo>
              <a:arcTo wR="3275253" hR="3275253" stAng="4710905" swAng="137819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4081-A176-428F-890D-48A5BFCA4AC3}">
      <dsp:nvSpPr>
        <dsp:cNvPr id="0" name=""/>
        <dsp:cNvSpPr/>
      </dsp:nvSpPr>
      <dsp:spPr>
        <a:xfrm>
          <a:off x="4587274" y="5928073"/>
          <a:ext cx="2519957" cy="16379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Mobile</a:t>
          </a:r>
          <a:endParaRPr lang="en-US" sz="3200" kern="1200" dirty="0"/>
        </a:p>
      </dsp:txBody>
      <dsp:txXfrm>
        <a:off x="4667233" y="6008032"/>
        <a:ext cx="2360039" cy="1478054"/>
      </dsp:txXfrm>
    </dsp:sp>
    <dsp:sp modelId="{CD47A4E8-2194-4D14-BF46-943F90143037}">
      <dsp:nvSpPr>
        <dsp:cNvPr id="0" name=""/>
        <dsp:cNvSpPr/>
      </dsp:nvSpPr>
      <dsp:spPr>
        <a:xfrm>
          <a:off x="4497145" y="822070"/>
          <a:ext cx="6550507" cy="6550507"/>
        </a:xfrm>
        <a:custGeom>
          <a:avLst/>
          <a:gdLst/>
          <a:ahLst/>
          <a:cxnLst/>
          <a:rect l="0" t="0" r="0" b="0"/>
          <a:pathLst>
            <a:path>
              <a:moveTo>
                <a:pt x="547767" y="5088567"/>
              </a:moveTo>
              <a:arcTo wR="3275253" hR="3275253" stAng="8782972" swAng="219782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FAE6A-EABD-4C86-A637-BC26C680B9A4}">
      <dsp:nvSpPr>
        <dsp:cNvPr id="0" name=""/>
        <dsp:cNvSpPr/>
      </dsp:nvSpPr>
      <dsp:spPr>
        <a:xfrm>
          <a:off x="3397469" y="2266228"/>
          <a:ext cx="2519957" cy="16379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Uberization</a:t>
          </a:r>
          <a:endParaRPr lang="en-US" sz="3200" kern="1200" dirty="0"/>
        </a:p>
      </dsp:txBody>
      <dsp:txXfrm>
        <a:off x="3477428" y="2346187"/>
        <a:ext cx="2360039" cy="1478054"/>
      </dsp:txXfrm>
    </dsp:sp>
    <dsp:sp modelId="{73E40C7F-AC32-4EE7-9B16-030682231821}">
      <dsp:nvSpPr>
        <dsp:cNvPr id="0" name=""/>
        <dsp:cNvSpPr/>
      </dsp:nvSpPr>
      <dsp:spPr>
        <a:xfrm>
          <a:off x="4497145" y="822070"/>
          <a:ext cx="6550507" cy="6550507"/>
        </a:xfrm>
        <a:custGeom>
          <a:avLst/>
          <a:gdLst/>
          <a:ahLst/>
          <a:cxnLst/>
          <a:rect l="0" t="0" r="0" b="0"/>
          <a:pathLst>
            <a:path>
              <a:moveTo>
                <a:pt x="570236" y="1428589"/>
              </a:moveTo>
              <a:arcTo wR="3275253" hR="3275253" stAng="12859237" swAng="196352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7D0F2-9536-4B4A-93CB-E946A9133EA1}">
      <dsp:nvSpPr>
        <dsp:cNvPr id="0" name=""/>
        <dsp:cNvSpPr/>
      </dsp:nvSpPr>
      <dsp:spPr>
        <a:xfrm>
          <a:off x="8108045" y="549005"/>
          <a:ext cx="4170517" cy="4170517"/>
        </a:xfrm>
        <a:prstGeom prst="pieWedg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Utility Explodes</a:t>
          </a:r>
          <a:endParaRPr lang="en-US" sz="3600" kern="1200" dirty="0"/>
        </a:p>
      </dsp:txBody>
      <dsp:txXfrm>
        <a:off x="9329561" y="1770521"/>
        <a:ext cx="2949001" cy="2949001"/>
      </dsp:txXfrm>
    </dsp:sp>
    <dsp:sp modelId="{1E93657A-DCD3-479C-B9CC-337DD91257CD}">
      <dsp:nvSpPr>
        <dsp:cNvPr id="0" name=""/>
        <dsp:cNvSpPr/>
      </dsp:nvSpPr>
      <dsp:spPr>
        <a:xfrm rot="5400000">
          <a:off x="12471196" y="549005"/>
          <a:ext cx="4170517" cy="4170517"/>
        </a:xfrm>
        <a:prstGeom prst="pieWedge">
          <a:avLst/>
        </a:prstGeom>
        <a:solidFill>
          <a:schemeClr val="accent6">
            <a:shade val="80000"/>
            <a:hueOff val="261906"/>
            <a:satOff val="-9267"/>
            <a:lumOff val="1166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Digitization</a:t>
          </a:r>
          <a:endParaRPr lang="en-US" sz="3600" kern="1200" dirty="0"/>
        </a:p>
      </dsp:txBody>
      <dsp:txXfrm rot="-5400000">
        <a:off x="12471196" y="1770521"/>
        <a:ext cx="2949001" cy="2949001"/>
      </dsp:txXfrm>
    </dsp:sp>
    <dsp:sp modelId="{6E5F350A-77DC-489B-9A92-A3160FD4DADB}">
      <dsp:nvSpPr>
        <dsp:cNvPr id="0" name=""/>
        <dsp:cNvSpPr/>
      </dsp:nvSpPr>
      <dsp:spPr>
        <a:xfrm rot="10800000">
          <a:off x="12471196" y="4912156"/>
          <a:ext cx="4170517" cy="4170517"/>
        </a:xfrm>
        <a:prstGeom prst="pieWedge">
          <a:avLst/>
        </a:prstGeom>
        <a:solidFill>
          <a:schemeClr val="accent6">
            <a:shade val="80000"/>
            <a:hueOff val="523812"/>
            <a:satOff val="-18534"/>
            <a:lumOff val="2332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Technology Enhance-</a:t>
          </a:r>
          <a:r>
            <a:rPr lang="en-US" sz="3600" kern="1200" dirty="0" err="1" smtClean="0"/>
            <a:t>ments</a:t>
          </a:r>
          <a:endParaRPr lang="en-US" sz="3600" kern="1200" dirty="0"/>
        </a:p>
      </dsp:txBody>
      <dsp:txXfrm rot="10800000">
        <a:off x="12471196" y="4912156"/>
        <a:ext cx="2949001" cy="2949001"/>
      </dsp:txXfrm>
    </dsp:sp>
    <dsp:sp modelId="{4863A7D9-A919-4556-A7F2-E1A121F13A83}">
      <dsp:nvSpPr>
        <dsp:cNvPr id="0" name=""/>
        <dsp:cNvSpPr/>
      </dsp:nvSpPr>
      <dsp:spPr>
        <a:xfrm rot="16200000">
          <a:off x="8108045" y="4912156"/>
          <a:ext cx="4170517" cy="4170517"/>
        </a:xfrm>
        <a:prstGeom prst="pieWedge">
          <a:avLst/>
        </a:prstGeom>
        <a:solidFill>
          <a:schemeClr val="accent6">
            <a:shade val="80000"/>
            <a:hueOff val="785717"/>
            <a:satOff val="-27801"/>
            <a:lumOff val="3498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Capital Over Labor</a:t>
          </a:r>
          <a:endParaRPr lang="en-US" sz="3600" kern="1200" dirty="0"/>
        </a:p>
      </dsp:txBody>
      <dsp:txXfrm rot="5400000">
        <a:off x="9329561" y="4912156"/>
        <a:ext cx="2949001" cy="2949001"/>
      </dsp:txXfrm>
    </dsp:sp>
    <dsp:sp modelId="{1B75F268-E126-4743-92AA-C9C2D0DCCF30}">
      <dsp:nvSpPr>
        <dsp:cNvPr id="0" name=""/>
        <dsp:cNvSpPr/>
      </dsp:nvSpPr>
      <dsp:spPr>
        <a:xfrm>
          <a:off x="11654911" y="3948988"/>
          <a:ext cx="1439936" cy="1252118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98650-ED44-4F30-844C-937069165C90}">
      <dsp:nvSpPr>
        <dsp:cNvPr id="0" name=""/>
        <dsp:cNvSpPr/>
      </dsp:nvSpPr>
      <dsp:spPr>
        <a:xfrm rot="10800000">
          <a:off x="11654911" y="4430572"/>
          <a:ext cx="1439936" cy="1252118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17513" y="85947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29000" y="85947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99C401F-5A98-2348-933C-013F5AB9E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000125" y="220663"/>
            <a:ext cx="2732088" cy="328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3884613" y="220663"/>
            <a:ext cx="2579687" cy="328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44E0F09-80F4-9D48-B12C-CC57B6950F4B}" type="datetimeFigureOut">
              <a:rPr lang="en-US"/>
              <a:pPr>
                <a:defRPr/>
              </a:pPr>
              <a:t>5/7/2017</a:t>
            </a:fld>
            <a:endParaRPr lang="en-US" dirty="0"/>
          </a:p>
        </p:txBody>
      </p:sp>
      <p:pic>
        <p:nvPicPr>
          <p:cNvPr id="20486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220663"/>
            <a:ext cx="3603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1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00125" y="220663"/>
            <a:ext cx="2732088" cy="328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0663"/>
            <a:ext cx="2579687" cy="328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E18716E-2685-2B44-A2DF-E2A1C02522EB}" type="datetimeFigureOut">
              <a:rPr lang="en-US"/>
              <a:pPr>
                <a:defRPr/>
              </a:pPr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77875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21510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20663"/>
            <a:ext cx="3603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17513" y="85947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429000" y="85947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1519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E75BD7D-5239-B140-87B3-CC32D4D0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7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3pPr>
    <a:lvl4pPr marL="2176463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4pPr>
    <a:lvl5pPr marL="2901950" algn="l" defTabSz="1450975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5pPr>
    <a:lvl6pPr marL="362879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pPr>
              <a:defRPr/>
            </a:pPr>
            <a:fld id="{55823C99-934A-3743-8C0E-7ADDC8AFCB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37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5BD7D-5239-B140-87B3-CC32D4D02A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5BD7D-5239-B140-87B3-CC32D4D02A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5BD7D-5239-B140-87B3-CC32D4D02A7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TN Cover Prefer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/>
          <a:stretch/>
        </p:blipFill>
        <p:spPr>
          <a:xfrm>
            <a:off x="0" y="0"/>
            <a:ext cx="16256000" cy="8301915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800" dirty="0" smtClean="0">
                <a:solidFill>
                  <a:srgbClr val="CECECE"/>
                </a:solidFill>
              </a:rPr>
              <a:t>Copyright © 2016. Infor. All Rights Reserved. </a:t>
            </a:r>
            <a:r>
              <a:rPr lang="en-US" sz="800" dirty="0" err="1" smtClean="0">
                <a:solidFill>
                  <a:srgbClr val="CECECE"/>
                </a:solidFill>
              </a:rPr>
              <a:t>www.infor.com</a:t>
            </a:r>
            <a:endParaRPr lang="en-US" sz="800" dirty="0" smtClean="0">
              <a:solidFill>
                <a:srgbClr val="CECECE"/>
              </a:solidFill>
            </a:endParaRPr>
          </a:p>
          <a:p>
            <a:pPr algn="r">
              <a:defRPr/>
            </a:pPr>
            <a:endParaRPr lang="en-US" sz="800" dirty="0" smtClean="0">
              <a:solidFill>
                <a:srgbClr val="CECECE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223FD7-56C9-9D4F-B5E8-BD738AFD152F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261655"/>
            <a:ext cx="12091988" cy="13716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0588" y="3743259"/>
            <a:ext cx="12091989" cy="1114214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90588" y="8821738"/>
            <a:ext cx="5931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CECECE"/>
                </a:solidFill>
              </a:rPr>
              <a:t>Confidential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80909"/>
            <a:ext cx="16256000" cy="2563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9" y="7489708"/>
            <a:ext cx="3542866" cy="9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 Exp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0589" y="488188"/>
            <a:ext cx="14439900" cy="81943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90588" y="1570384"/>
            <a:ext cx="14439901" cy="6400800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10x White Cont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88" y="0"/>
            <a:ext cx="16256000" cy="7921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56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0589" y="488188"/>
            <a:ext cx="14439900" cy="819431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10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005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914178" y="754274"/>
            <a:ext cx="3609245" cy="461665"/>
          </a:xfrm>
        </p:spPr>
        <p:txBody>
          <a:bodyPr wrap="none" lIns="0" tIns="0" rIns="0" bIns="0">
            <a:noAutofit/>
          </a:bodyPr>
          <a:lstStyle>
            <a:lvl1pPr marL="0" indent="0" algn="l">
              <a:buFontTx/>
              <a:buNone/>
              <a:defRPr lang="en-US" b="1" baseline="0" dirty="0">
                <a:solidFill>
                  <a:schemeClr val="bg1">
                    <a:alpha val="70000"/>
                  </a:schemeClr>
                </a:solidFill>
                <a:latin typeface="+mj-lt"/>
                <a:ea typeface="Tahoma" pitchFamily="34" charset="0"/>
              </a:defRPr>
            </a:lvl1pPr>
          </a:lstStyle>
          <a:p>
            <a:pPr lvl="0" defTabSz="1451519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GT Nexus Today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914177" y="1190539"/>
            <a:ext cx="14429232" cy="769441"/>
          </a:xfr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lang="en-US" sz="5000" spc="-150" baseline="0" dirty="0" smtClean="0">
                <a:solidFill>
                  <a:schemeClr val="bg1"/>
                </a:solidFill>
                <a:latin typeface="+mj-lt"/>
                <a:ea typeface="Tahoma" pitchFamily="34" charset="0"/>
              </a:defRPr>
            </a:lvl1pPr>
            <a:lvl2pPr>
              <a:defRPr lang="en-US" sz="29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lang="en-US" sz="29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lang="en-US" sz="29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lang="en-US" sz="29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</a:lstStyle>
          <a:p>
            <a:pPr lvl="0" defTabSz="1451519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able Placeholder 28"/>
          <p:cNvSpPr>
            <a:spLocks noGrp="1"/>
          </p:cNvSpPr>
          <p:nvPr>
            <p:ph type="tbl" sz="quarter" idx="12"/>
          </p:nvPr>
        </p:nvSpPr>
        <p:spPr>
          <a:xfrm>
            <a:off x="914178" y="2451100"/>
            <a:ext cx="14429232" cy="53467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30" name="Slide Number Placeholder 3"/>
          <p:cNvSpPr txBox="1">
            <a:spLocks/>
          </p:cNvSpPr>
          <p:nvPr userDrawn="1"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4D77A5B-B590-484B-B24A-B46997345251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TextBox 8"/>
          <p:cNvSpPr txBox="1">
            <a:spLocks noChangeArrowheads="1"/>
          </p:cNvSpPr>
          <p:nvPr userDrawn="1"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 smtClean="0">
                <a:solidFill>
                  <a:srgbClr val="CECECE"/>
                </a:solidFill>
              </a:rPr>
              <a:t>Copyright © 2016. Infor. All Rights Reserved. </a:t>
            </a:r>
            <a:r>
              <a:rPr lang="en-US" sz="800" dirty="0" err="1" smtClean="0">
                <a:solidFill>
                  <a:srgbClr val="CECECE"/>
                </a:solidFill>
              </a:rPr>
              <a:t>www.infor.com</a:t>
            </a:r>
            <a:endParaRPr lang="en-US" sz="800" dirty="0" smtClean="0">
              <a:solidFill>
                <a:srgbClr val="CECECE"/>
              </a:solidFill>
            </a:endParaRPr>
          </a:p>
          <a:p>
            <a:pPr algn="r" eaLnBrk="1" hangingPunct="1">
              <a:defRPr/>
            </a:pPr>
            <a:endParaRPr lang="en-US" sz="800" dirty="0" smtClean="0">
              <a:solidFill>
                <a:srgbClr val="CECECE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90588" y="8821738"/>
            <a:ext cx="5931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CECEC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250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914400"/>
            <a:ext cx="16257588" cy="721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867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73" y="97536"/>
            <a:ext cx="15670508" cy="711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85273" y="1426464"/>
            <a:ext cx="15265875" cy="7112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58585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40486" y="2340864"/>
            <a:ext cx="14850734" cy="3149600"/>
          </a:xfrm>
          <a:prstGeom prst="rect">
            <a:avLst/>
          </a:prstGeom>
        </p:spPr>
        <p:txBody>
          <a:bodyPr/>
          <a:lstStyle>
            <a:lvl1pPr marL="280409" indent="-280409">
              <a:buClr>
                <a:srgbClr val="CD7037"/>
              </a:buClr>
              <a:buFont typeface="Wingdings" pitchFamily="2" charset="2"/>
              <a:buChar char="§"/>
              <a:defRPr sz="2667" b="0">
                <a:solidFill>
                  <a:srgbClr val="585858"/>
                </a:solidFill>
              </a:defRPr>
            </a:lvl1pPr>
            <a:lvl2pPr marL="889994" indent="-280409">
              <a:buClr>
                <a:srgbClr val="CD7037"/>
              </a:buClr>
              <a:buFont typeface="Wingdings" pitchFamily="2" charset="2"/>
              <a:buChar char="§"/>
              <a:defRPr sz="2667">
                <a:solidFill>
                  <a:srgbClr val="585858"/>
                </a:solidFill>
              </a:defRPr>
            </a:lvl2pPr>
            <a:lvl3pPr marL="1499579" indent="-280409">
              <a:buClr>
                <a:srgbClr val="CD7037"/>
              </a:buClr>
              <a:buFont typeface="Wingdings" pitchFamily="2" charset="2"/>
              <a:buChar char="§"/>
              <a:defRPr sz="2667">
                <a:solidFill>
                  <a:srgbClr val="585858"/>
                </a:solidFill>
              </a:defRPr>
            </a:lvl3pPr>
            <a:lvl4pPr marL="1523962" indent="-280409">
              <a:buClr>
                <a:srgbClr val="E9CE68"/>
              </a:buClr>
              <a:buFont typeface="Wingdings" pitchFamily="2" charset="2"/>
              <a:buChar char="§"/>
              <a:defRPr sz="2133">
                <a:solidFill>
                  <a:srgbClr val="585858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pt-heade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" y="-14817"/>
            <a:ext cx="16235008" cy="222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5"/>
          <p:cNvSpPr>
            <a:spLocks noChangeArrowheads="1"/>
          </p:cNvSpPr>
          <p:nvPr/>
        </p:nvSpPr>
        <p:spPr bwMode="auto">
          <a:xfrm>
            <a:off x="0" y="1828800"/>
            <a:ext cx="16257588" cy="680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133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636000"/>
            <a:ext cx="16257588" cy="533400"/>
          </a:xfrm>
          <a:prstGeom prst="rect">
            <a:avLst/>
          </a:prstGeom>
          <a:solidFill>
            <a:srgbClr val="1D36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200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1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gray">
          <a:xfrm>
            <a:off x="9212633" y="8737601"/>
            <a:ext cx="7022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GT NEXUS CONFIDENTIAL   </a:t>
            </a:r>
            <a:r>
              <a:rPr lang="en-US" altLang="en-US" sz="1200" b="1">
                <a:solidFill>
                  <a:srgbClr val="CD70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b="1">
                <a:solidFill>
                  <a:srgbClr val="A6A6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altLang="en-US" sz="1200" b="1">
                <a:solidFill>
                  <a:srgbClr val="CD70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THE CLOUD SUPPLY CHAIN PLATFORM     </a:t>
            </a:r>
            <a:r>
              <a:rPr lang="en-US" altLang="en-US" sz="1200" b="1">
                <a:solidFill>
                  <a:srgbClr val="A6A6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   </a:t>
            </a:r>
            <a:fld id="{3F61590B-5996-4076-A1AC-1E3D9BE978FF}" type="slidenum">
              <a:rPr lang="en-US" altLang="en-US" sz="1200" b="1">
                <a:solidFill>
                  <a:srgbClr val="A6A6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50000"/>
                </a:spcBef>
                <a:spcAft>
                  <a:spcPct val="20000"/>
                </a:spcAft>
                <a:buClr>
                  <a:srgbClr val="FF9900"/>
                </a:buClr>
                <a:buSzPct val="75000"/>
                <a:buFont typeface="Wingdings" panose="05000000000000000000" pitchFamily="2" charset="2"/>
                <a:buNone/>
              </a:pPr>
              <a:t>‹#›</a:t>
            </a:fld>
            <a:endParaRPr lang="en-US" altLang="en-US" sz="1200" b="1">
              <a:solidFill>
                <a:srgbClr val="A6A6A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623252" y="8631768"/>
            <a:ext cx="0" cy="5376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1768"/>
            <a:ext cx="4606317" cy="5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0" y="914400"/>
            <a:ext cx="16257588" cy="772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133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080" y="135467"/>
            <a:ext cx="15670508" cy="711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5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51" y="473670"/>
            <a:ext cx="14444286" cy="1371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905034" y="2286000"/>
            <a:ext cx="14447520" cy="576802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5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61" userDrawn="1">
          <p15:clr>
            <a:srgbClr val="FBAE40"/>
          </p15:clr>
        </p15:guide>
        <p15:guide id="4" pos="96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hidden">
          <a:xfrm>
            <a:off x="0" y="0"/>
            <a:ext cx="1625758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4D77A5B-B590-484B-B24A-B46997345251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 smtClean="0">
                <a:solidFill>
                  <a:srgbClr val="CECECE"/>
                </a:solidFill>
              </a:rPr>
              <a:t>Copyright © 2016. Infor. All Rights Reserved. </a:t>
            </a:r>
            <a:r>
              <a:rPr lang="en-US" sz="800" dirty="0" err="1" smtClean="0">
                <a:solidFill>
                  <a:srgbClr val="CECECE"/>
                </a:solidFill>
              </a:rPr>
              <a:t>www.gtnexus.com</a:t>
            </a:r>
            <a:endParaRPr lang="en-US" sz="800" dirty="0" smtClean="0">
              <a:solidFill>
                <a:srgbClr val="CECECE"/>
              </a:solidFill>
            </a:endParaRPr>
          </a:p>
          <a:p>
            <a:pPr algn="r" eaLnBrk="1" hangingPunct="1">
              <a:defRPr/>
            </a:pPr>
            <a:endParaRPr lang="en-US" sz="800" dirty="0" smtClean="0">
              <a:solidFill>
                <a:srgbClr val="CECECE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890588" y="8821738"/>
            <a:ext cx="5931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CECECE"/>
                </a:solidFill>
              </a:rPr>
              <a:t>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944" y="3566573"/>
            <a:ext cx="7885701" cy="20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2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10x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800" dirty="0" smtClean="0">
                <a:solidFill>
                  <a:srgbClr val="CECECE"/>
                </a:solidFill>
              </a:rPr>
              <a:t>Copyright © 2016. Infor. All Rights Reserved. </a:t>
            </a:r>
            <a:r>
              <a:rPr lang="en-US" sz="800" dirty="0" err="1" smtClean="0">
                <a:solidFill>
                  <a:srgbClr val="CECECE"/>
                </a:solidFill>
              </a:rPr>
              <a:t>www.infor.com</a:t>
            </a:r>
            <a:endParaRPr lang="en-US" sz="800" dirty="0" smtClean="0">
              <a:solidFill>
                <a:srgbClr val="CECECE"/>
              </a:solidFill>
            </a:endParaRPr>
          </a:p>
          <a:p>
            <a:pPr algn="r">
              <a:defRPr/>
            </a:pPr>
            <a:endParaRPr lang="en-US" sz="800" dirty="0" smtClean="0">
              <a:solidFill>
                <a:srgbClr val="CECECE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223FD7-56C9-9D4F-B5E8-BD738AFD152F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3528406"/>
            <a:ext cx="12091988" cy="1371600"/>
          </a:xfrm>
        </p:spPr>
        <p:txBody>
          <a:bodyPr/>
          <a:lstStyle>
            <a:lvl1pPr algn="l">
              <a:defRPr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057399" y="5010010"/>
            <a:ext cx="12091989" cy="1114214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rgbClr val="4C4C4C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90588" y="8821738"/>
            <a:ext cx="5931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CECECE"/>
                </a:solidFill>
              </a:rPr>
              <a:t>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409824"/>
            <a:ext cx="3820886" cy="9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3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for10x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797FBE-C928-AE4A-8B3E-EFB32AA5FCB7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800" dirty="0" smtClean="0">
                <a:solidFill>
                  <a:srgbClr val="CECECE"/>
                </a:solidFill>
              </a:rPr>
              <a:t>Copyright © 2016. Infor. All Rights Reserved. </a:t>
            </a:r>
            <a:r>
              <a:rPr lang="en-US" sz="800" dirty="0" err="1" smtClean="0">
                <a:solidFill>
                  <a:srgbClr val="CECECE"/>
                </a:solidFill>
              </a:rPr>
              <a:t>www.infor.com</a:t>
            </a:r>
            <a:endParaRPr lang="en-US" sz="800" dirty="0" smtClean="0">
              <a:solidFill>
                <a:srgbClr val="CECECE"/>
              </a:solidFill>
            </a:endParaRPr>
          </a:p>
          <a:p>
            <a:pPr algn="r">
              <a:defRPr/>
            </a:pPr>
            <a:endParaRPr lang="en-US" sz="800" dirty="0" smtClean="0">
              <a:solidFill>
                <a:srgbClr val="CECEC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366126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071688" y="5036225"/>
            <a:ext cx="12077700" cy="13716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057401" y="6530892"/>
            <a:ext cx="12091988" cy="12192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Box 10"/>
          <p:cNvSpPr txBox="1">
            <a:spLocks noChangeArrowheads="1"/>
          </p:cNvSpPr>
          <p:nvPr userDrawn="1"/>
        </p:nvSpPr>
        <p:spPr bwMode="auto">
          <a:xfrm>
            <a:off x="890588" y="8821738"/>
            <a:ext cx="5931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CECECE"/>
                </a:solidFill>
              </a:rPr>
              <a:t>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8" y="4142925"/>
            <a:ext cx="2577804" cy="6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6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5034" y="476384"/>
            <a:ext cx="14447520" cy="1371600"/>
          </a:xfr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905034" y="2286000"/>
            <a:ext cx="14447520" cy="5757375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9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90587" y="2286000"/>
            <a:ext cx="6930449" cy="5471759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5034" y="475488"/>
            <a:ext cx="14447520" cy="13716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8422105" y="2286000"/>
            <a:ext cx="6930449" cy="5471759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2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90587" y="2286000"/>
            <a:ext cx="4663440" cy="4821382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0587" y="475488"/>
            <a:ext cx="14461967" cy="13716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5789851" y="2286000"/>
            <a:ext cx="4663440" cy="4821382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10689114" y="2286000"/>
            <a:ext cx="4663440" cy="4821382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8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05034" y="475488"/>
            <a:ext cx="14447520" cy="13716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8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400" y="473075"/>
            <a:ext cx="14454617" cy="137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588" y="2286000"/>
            <a:ext cx="14439899" cy="5845175"/>
          </a:xfrm>
          <a:prstGeom prst="rect">
            <a:avLst/>
          </a:prstGeom>
        </p:spPr>
        <p:txBody>
          <a:bodyPr vert="horz" lIns="0" tIns="72576" rIns="0" bIns="72576" rtlCol="0">
            <a:noAutofit/>
          </a:bodyPr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4D77A5B-B590-484B-B24A-B46997345251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 smtClean="0">
                <a:solidFill>
                  <a:srgbClr val="CECECE"/>
                </a:solidFill>
              </a:rPr>
              <a:t>Copyright © 2016. Infor. All Rights Reserved. </a:t>
            </a:r>
            <a:r>
              <a:rPr lang="en-US" sz="800" dirty="0" err="1" smtClean="0">
                <a:solidFill>
                  <a:srgbClr val="CECECE"/>
                </a:solidFill>
              </a:rPr>
              <a:t>www.gtnexus.com</a:t>
            </a:r>
            <a:endParaRPr lang="en-US" sz="800" dirty="0" smtClean="0">
              <a:solidFill>
                <a:srgbClr val="CECECE"/>
              </a:solidFill>
            </a:endParaRPr>
          </a:p>
          <a:p>
            <a:pPr algn="r" eaLnBrk="1" hangingPunct="1">
              <a:defRPr/>
            </a:pPr>
            <a:endParaRPr lang="en-US" sz="800" dirty="0" smtClean="0">
              <a:solidFill>
                <a:srgbClr val="CECECE"/>
              </a:solidFill>
            </a:endParaRPr>
          </a:p>
        </p:txBody>
      </p:sp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890588" y="8821738"/>
            <a:ext cx="5931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dirty="0" smtClean="0">
                <a:solidFill>
                  <a:srgbClr val="CECECE"/>
                </a:solidFill>
              </a:rPr>
              <a:t>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89" y="8239219"/>
            <a:ext cx="1710108" cy="436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49" r:id="rId2"/>
    <p:sldLayoutId id="2147483952" r:id="rId3"/>
    <p:sldLayoutId id="2147483953" r:id="rId4"/>
    <p:sldLayoutId id="2147483974" r:id="rId5"/>
    <p:sldLayoutId id="2147483955" r:id="rId6"/>
    <p:sldLayoutId id="2147483956" r:id="rId7"/>
    <p:sldLayoutId id="2147483957" r:id="rId8"/>
    <p:sldLayoutId id="2147483960" r:id="rId9"/>
    <p:sldLayoutId id="2147483962" r:id="rId10"/>
    <p:sldLayoutId id="2147483972" r:id="rId11"/>
    <p:sldLayoutId id="2147483973" r:id="rId12"/>
    <p:sldLayoutId id="2147483978" r:id="rId13"/>
    <p:sldLayoutId id="214748397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4509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 kern="1200" spc="-150">
          <a:solidFill>
            <a:srgbClr val="4C4C4C"/>
          </a:solidFill>
          <a:latin typeface="+mj-lt"/>
          <a:ea typeface="ＭＳ Ｐゴシック" charset="0"/>
          <a:cs typeface="Tahoma" pitchFamily="34" charset="0"/>
        </a:defRPr>
      </a:lvl1pPr>
      <a:lvl2pPr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2pPr>
      <a:lvl3pPr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3pPr>
      <a:lvl4pPr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4pPr>
      <a:lvl5pPr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5pPr>
      <a:lvl6pPr marL="4572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6pPr>
      <a:lvl7pPr marL="9144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7pPr>
      <a:lvl8pPr marL="13716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8pPr>
      <a:lvl9pPr marL="1828800" algn="l" defTabSz="1450975" rtl="0" eaLnBrk="1" fontAlgn="base" hangingPunct="1">
        <a:spcBef>
          <a:spcPct val="0"/>
        </a:spcBef>
        <a:spcAft>
          <a:spcPct val="0"/>
        </a:spcAft>
        <a:defRPr sz="5000">
          <a:solidFill>
            <a:srgbClr val="393939"/>
          </a:solidFill>
          <a:latin typeface="Arial" charset="0"/>
          <a:ea typeface="ＭＳ Ｐゴシック" charset="0"/>
          <a:cs typeface="Tahoma" charset="0"/>
        </a:defRPr>
      </a:lvl9pPr>
    </p:titleStyle>
    <p:bodyStyle>
      <a:lvl1pPr marL="287338" indent="-287338" algn="l" defTabSz="1450975" rtl="0" eaLnBrk="1" fontAlgn="base" hangingPunct="1">
        <a:lnSpc>
          <a:spcPct val="100000"/>
        </a:lnSpc>
        <a:spcBef>
          <a:spcPts val="600"/>
        </a:spcBef>
        <a:spcAft>
          <a:spcPts val="900"/>
        </a:spcAft>
        <a:buFont typeface="Arial" charset="0"/>
        <a:buChar char="•"/>
        <a:defRPr sz="3000" kern="1200" spc="-50">
          <a:solidFill>
            <a:srgbClr val="4C4C4C"/>
          </a:solidFill>
          <a:latin typeface="+mn-lt"/>
          <a:ea typeface="ＭＳ Ｐゴシック" charset="0"/>
          <a:cs typeface="Tahoma" pitchFamily="34" charset="0"/>
        </a:defRPr>
      </a:lvl1pPr>
      <a:lvl2pPr marL="647700" indent="-280988" algn="l" defTabSz="1450975" rtl="0" eaLnBrk="1" fontAlgn="base" hangingPunct="1">
        <a:lnSpc>
          <a:spcPct val="100000"/>
        </a:lnSpc>
        <a:spcBef>
          <a:spcPct val="0"/>
        </a:spcBef>
        <a:spcAft>
          <a:spcPts val="900"/>
        </a:spcAft>
        <a:buFont typeface="Lucida Grande" charset="0"/>
        <a:buChar char="–"/>
        <a:defRPr sz="2600" kern="1200" spc="-50">
          <a:solidFill>
            <a:srgbClr val="4C4C4C"/>
          </a:solidFill>
          <a:latin typeface="+mn-lt"/>
          <a:ea typeface="Tahoma" pitchFamily="34" charset="0"/>
          <a:cs typeface="Tahoma" pitchFamily="34" charset="0"/>
        </a:defRPr>
      </a:lvl2pPr>
      <a:lvl3pPr marL="895350" indent="-239713" algn="l" defTabSz="1450975" rtl="0" eaLnBrk="1" fontAlgn="base" hangingPunct="1">
        <a:lnSpc>
          <a:spcPct val="100000"/>
        </a:lnSpc>
        <a:spcBef>
          <a:spcPct val="0"/>
        </a:spcBef>
        <a:spcAft>
          <a:spcPts val="900"/>
        </a:spcAft>
        <a:buFont typeface="Arial" charset="0"/>
        <a:buChar char="•"/>
        <a:defRPr sz="2200" kern="1200" spc="-50">
          <a:solidFill>
            <a:srgbClr val="4C4C4C"/>
          </a:solidFill>
          <a:latin typeface="+mn-lt"/>
          <a:ea typeface="Tahoma" pitchFamily="34" charset="0"/>
          <a:cs typeface="Tahoma" pitchFamily="34" charset="0"/>
        </a:defRPr>
      </a:lvl3pPr>
      <a:lvl4pPr marL="1077913" indent="-177800" algn="l" defTabSz="1450975" rtl="0" eaLnBrk="1" fontAlgn="base" hangingPunct="1">
        <a:lnSpc>
          <a:spcPct val="100000"/>
        </a:lnSpc>
        <a:spcBef>
          <a:spcPct val="0"/>
        </a:spcBef>
        <a:spcAft>
          <a:spcPts val="900"/>
        </a:spcAft>
        <a:buFont typeface="Lucida Grande" charset="0"/>
        <a:buChar char="–"/>
        <a:defRPr kern="1200" spc="-50">
          <a:solidFill>
            <a:srgbClr val="4C4C4C"/>
          </a:solidFill>
          <a:latin typeface="+mn-lt"/>
          <a:ea typeface="Tahoma" pitchFamily="34" charset="0"/>
          <a:cs typeface="Tahoma" pitchFamily="34" charset="0"/>
        </a:defRPr>
      </a:lvl4pPr>
      <a:lvl5pPr marL="1233488" indent="-171450" algn="l" defTabSz="1450975" rtl="0" eaLnBrk="1" fontAlgn="base" hangingPunct="1">
        <a:lnSpc>
          <a:spcPct val="100000"/>
        </a:lnSpc>
        <a:spcBef>
          <a:spcPct val="0"/>
        </a:spcBef>
        <a:spcAft>
          <a:spcPts val="900"/>
        </a:spcAft>
        <a:buFont typeface="Arial" charset="0"/>
        <a:buChar char="•"/>
        <a:defRPr sz="1600" kern="1200" spc="-50">
          <a:solidFill>
            <a:srgbClr val="4C4C4C"/>
          </a:solidFill>
          <a:latin typeface="+mn-lt"/>
          <a:ea typeface="Tahoma" pitchFamily="34" charset="0"/>
          <a:cs typeface="Tahoma" pitchFamily="34" charset="0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561" userDrawn="1">
          <p15:clr>
            <a:srgbClr val="F26B43"/>
          </p15:clr>
        </p15:guide>
        <p15:guide id="4" pos="9657" userDrawn="1">
          <p15:clr>
            <a:srgbClr val="F26B43"/>
          </p15:clr>
        </p15:guide>
        <p15:guide id="5" pos="1305" userDrawn="1">
          <p15:clr>
            <a:srgbClr val="F26B43"/>
          </p15:clr>
        </p15:guide>
        <p15:guide id="6" pos="8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eg"/><Relationship Id="rId7" Type="http://schemas.openxmlformats.org/officeDocument/2006/relationships/hyperlink" Target="https://pixabay.com/en/photos/ca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garmin.com/en-CA/maps/updates/?/golf" TargetMode="External"/><Relationship Id="rId4" Type="http://schemas.openxmlformats.org/officeDocument/2006/relationships/hyperlink" Target="https://www.google.com/imgres?imgurl=http://static.garmincdn.com/com.garmin.www/content/images/updates/devices_outdoor.jpg&amp;imgrefurl=http://www.garmin.com/en-CA/maps/updates/?/golf&amp;docid=q2-vWEntq8jnEM&amp;tbnid=xn_-xHpXCRpK9M:&amp;vet=10ahUKEwislLKYn97TAhVH5YMKHY_HC3AQMwhZKAcwBw..i&amp;w=340&amp;h=183&amp;bih=856&amp;biw=1536&amp;q=garmin&amp;ved=0ahUKEwislLKYn97TAhVH5YMKHY_HC3AQMwhZKAcwBw&amp;iact=mrc&amp;uact=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com/url?sa=i&amp;rct=j&amp;q=&amp;esrc=s&amp;source=images&amp;cd=&amp;ved=0ahUKEwiiy8jMnt7TAhVhyoMKHSRNDDQQjRwIBw&amp;url=https://www.pinterest.com/explore/movie-camera/&amp;psig=AFQjCNGhu_tFmI4UDz9-MNzH33PrBadprg&amp;ust=1494262160989126" TargetMode="Externa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 Outlook 2020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You Keep up with the Speed of Disruption?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1494" y="4075476"/>
            <a:ext cx="95504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29582" y="4170958"/>
            <a:ext cx="937864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46" y="2857480"/>
            <a:ext cx="5490142" cy="3259772"/>
          </a:xfrm>
          <a:prstGeom prst="rect">
            <a:avLst/>
          </a:prstGeom>
        </p:spPr>
      </p:pic>
      <p:sp>
        <p:nvSpPr>
          <p:cNvPr id="4" name="AutoShape 2" descr="Image result for garmi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garm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82" y="3632120"/>
            <a:ext cx="3238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346473"/>
            <a:ext cx="122638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8800" b="0" i="0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hlinkClick r:id="rId7"/>
              </a:rPr>
              <a:t>C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4" name="Picture 8" descr="Car, Vehicle, Make Blue, Litt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0" y="3085563"/>
            <a:ext cx="5672378" cy="28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69" y="2462212"/>
            <a:ext cx="76390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Over Physical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44" y="2430304"/>
            <a:ext cx="8724900" cy="4991100"/>
          </a:xfrm>
        </p:spPr>
      </p:pic>
      <p:sp>
        <p:nvSpPr>
          <p:cNvPr id="5" name="TextBox 4"/>
          <p:cNvSpPr txBox="1"/>
          <p:nvPr/>
        </p:nvSpPr>
        <p:spPr>
          <a:xfrm>
            <a:off x="345440" y="2783840"/>
            <a:ext cx="5953760" cy="44319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Who has: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Cable or satellite TV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Internet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2+ cell phones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Premium TV (HBO)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Internet TV (Netflix)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XM Radio</a:t>
            </a:r>
          </a:p>
          <a:p>
            <a:pPr algn="ctr"/>
            <a:endParaRPr lang="en-US" sz="32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$600 monthly in data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5440" y="6360160"/>
            <a:ext cx="631952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8960" y="5181600"/>
            <a:ext cx="95504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825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01A11DC-1A8F-4864-BC71-05739BEA87EB" descr="401A11DC-1A8F-4864-BC71-05739BEA87E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0446" y="1183479"/>
            <a:ext cx="9467233" cy="71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6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 Capital for Labor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61" y="2015956"/>
            <a:ext cx="9974739" cy="65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in Robotics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83" y="1845270"/>
            <a:ext cx="10430965" cy="71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29" t="3785" r="27493" b="16412"/>
          <a:stretch/>
        </p:blipFill>
        <p:spPr>
          <a:xfrm rot="5400000">
            <a:off x="-447040" y="447040"/>
            <a:ext cx="9103360" cy="820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1" y="-153670"/>
            <a:ext cx="85725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81" y="341376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528"/>
            <a:ext cx="5715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7" y="2820728"/>
            <a:ext cx="6556248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07" y="4397084"/>
            <a:ext cx="6257863" cy="41170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6651" y="473670"/>
            <a:ext cx="14444286" cy="1371600"/>
          </a:xfrm>
        </p:spPr>
        <p:txBody>
          <a:bodyPr/>
          <a:lstStyle/>
          <a:p>
            <a:r>
              <a:rPr lang="en-US" dirty="0" smtClean="0"/>
              <a:t>3D Knitting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Shima</a:t>
            </a:r>
            <a:r>
              <a:rPr lang="en-US" dirty="0" smtClean="0"/>
              <a:t> Seiki Sewing free knits</a:t>
            </a:r>
            <a:endParaRPr lang="en-US" dirty="0"/>
          </a:p>
        </p:txBody>
      </p:sp>
      <p:pic>
        <p:nvPicPr>
          <p:cNvPr id="2050" name="Picture 2" descr="Beautiful flares and pronounced drapes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7" y="2148938"/>
            <a:ext cx="9070258" cy="60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2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Hits a Higher Gear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27" y="2286000"/>
            <a:ext cx="10253134" cy="5767388"/>
          </a:xfrm>
        </p:spPr>
      </p:pic>
    </p:spTree>
    <p:extLst>
      <p:ext uri="{BB962C8B-B14F-4D97-AF65-F5344CB8AC3E}">
        <p14:creationId xmlns:p14="http://schemas.microsoft.com/office/powerpoint/2010/main" val="37996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brary.corporate-ir.net/library/17/176/176060/mediaitems/93/a.com_logo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14635" r="6976" b="21951"/>
          <a:stretch>
            <a:fillRect/>
          </a:stretch>
        </p:blipFill>
        <p:spPr bwMode="auto">
          <a:xfrm>
            <a:off x="7348537" y="2169043"/>
            <a:ext cx="890905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http://images.businessweek.com/story/09/370/0415_ki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809" y="4281331"/>
            <a:ext cx="4908549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ttp://www7.pcmag.com/media/images/409695-amazon-primeair.jpg?thumb=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59" y="4229895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Year’s Disruptor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t="-1270" r="2705" b="1270"/>
          <a:stretch/>
        </p:blipFill>
        <p:spPr>
          <a:xfrm>
            <a:off x="0" y="2169043"/>
            <a:ext cx="7051309" cy="52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Science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54" y="3443764"/>
            <a:ext cx="5715000" cy="3898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89" y="3443764"/>
            <a:ext cx="8339314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Graphene Aerogel</a:t>
            </a:r>
            <a:endParaRPr lang="en-US" dirty="0"/>
          </a:p>
        </p:txBody>
      </p:sp>
      <p:pic>
        <p:nvPicPr>
          <p:cNvPr id="3074" name="Picture 2" descr="Image result for graphene aerog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23" y="2450592"/>
            <a:ext cx="7422134" cy="52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Bioscience - Cell Free Protein Synthesis</a:t>
            </a:r>
            <a:endParaRPr lang="en-US" dirty="0"/>
          </a:p>
        </p:txBody>
      </p:sp>
      <p:pic>
        <p:nvPicPr>
          <p:cNvPr id="1028" name="Picture 4" descr="fchem-02-00034-g002.jpg (680×66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20" y="1495169"/>
            <a:ext cx="6477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0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Spider Silk</a:t>
            </a:r>
            <a:endParaRPr lang="en-US" dirty="0"/>
          </a:p>
        </p:txBody>
      </p:sp>
      <p:pic>
        <p:nvPicPr>
          <p:cNvPr id="4098" name="Picture 2" descr="Image result for synthetic spider silk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5" y="2286000"/>
            <a:ext cx="10253134" cy="57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ynthetic spider s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38" y="2286000"/>
            <a:ext cx="3465449" cy="57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4" y="4018110"/>
            <a:ext cx="76009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06651" y="473670"/>
            <a:ext cx="14444286" cy="1371600"/>
          </a:xfrm>
        </p:spPr>
        <p:txBody>
          <a:bodyPr/>
          <a:lstStyle/>
          <a:p>
            <a:r>
              <a:rPr lang="en-US" dirty="0" smtClean="0"/>
              <a:t>How we Communicate Continues to Evolve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 Continue to Expand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48" y="2188968"/>
            <a:ext cx="4503420" cy="300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59" y="2214880"/>
            <a:ext cx="4801270" cy="3038899"/>
          </a:xfrm>
          <a:prstGeom prst="rect">
            <a:avLst/>
          </a:prstGeom>
        </p:spPr>
      </p:pic>
      <p:pic>
        <p:nvPicPr>
          <p:cNvPr id="6" name="Picture 2" descr="http://izzitso.com/wp-content/uploads/2016/01/amaz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36" y="5839109"/>
            <a:ext cx="4902132" cy="24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60" y="5810892"/>
            <a:ext cx="4801270" cy="2513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240" y="3393440"/>
            <a:ext cx="2555308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CRM, force.com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66966" y="3345798"/>
            <a:ext cx="2555308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Payments, POs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66968" y="6550697"/>
            <a:ext cx="2555308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Web dev, Commerce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990" y="6550698"/>
            <a:ext cx="2555308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Alexa,     Echo</a:t>
            </a:r>
          </a:p>
        </p:txBody>
      </p:sp>
    </p:spTree>
    <p:extLst>
      <p:ext uri="{BB962C8B-B14F-4D97-AF65-F5344CB8AC3E}">
        <p14:creationId xmlns:p14="http://schemas.microsoft.com/office/powerpoint/2010/main" val="16332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Trends that will Continue to Expand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5952" y="3245868"/>
            <a:ext cx="8128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“Artificial </a:t>
            </a:r>
            <a:r>
              <a:rPr lang="en-US" dirty="0"/>
              <a:t>intelligence and machine learning are the obvious trends to continue gaining speed into next year. One offshoot of those I’m particularly interested in: I think both vocal and audible computing will continue to get a lot more exciting in 2017. Obviously, products like the Amazon Echo and, more recently, Google Home, have planted the seeds for this. Heading into next year, I suspect products like Apple’s </a:t>
            </a:r>
            <a:r>
              <a:rPr lang="en-US" dirty="0" err="1"/>
              <a:t>AirPods</a:t>
            </a:r>
            <a:r>
              <a:rPr lang="en-US" dirty="0"/>
              <a:t> will expand the trend in different ways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032" y="2382323"/>
            <a:ext cx="92942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M.G.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Siegler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general partner at GV (formerly Google Ventures)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mg-sieg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" y="4105601"/>
            <a:ext cx="3018536" cy="33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0384" y="7991631"/>
            <a:ext cx="8128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http://venturebeat.com/2016/12/26/vc-predictions-for-2017/</a:t>
            </a:r>
          </a:p>
        </p:txBody>
      </p:sp>
    </p:spTree>
    <p:extLst>
      <p:ext uri="{BB962C8B-B14F-4D97-AF65-F5344CB8AC3E}">
        <p14:creationId xmlns:p14="http://schemas.microsoft.com/office/powerpoint/2010/main" val="29671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75" y="473670"/>
            <a:ext cx="13466438" cy="71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&amp; Speech Recognition</a:t>
            </a:r>
            <a:endParaRPr lang="en-US" dirty="0"/>
          </a:p>
        </p:txBody>
      </p:sp>
      <p:pic>
        <p:nvPicPr>
          <p:cNvPr id="4" name="Picture 6" descr="Image result for data from alex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79" y="2822541"/>
            <a:ext cx="69437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6990" y="7839856"/>
            <a:ext cx="779488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7 million homes</a:t>
            </a:r>
          </a:p>
        </p:txBody>
      </p:sp>
    </p:spTree>
    <p:extLst>
      <p:ext uri="{BB962C8B-B14F-4D97-AF65-F5344CB8AC3E}">
        <p14:creationId xmlns:p14="http://schemas.microsoft.com/office/powerpoint/2010/main" val="782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bots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69" y="762000"/>
            <a:ext cx="672465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80" y="4736748"/>
            <a:ext cx="4533523" cy="177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Lookback to 2015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70390143"/>
              </p:ext>
            </p:extLst>
          </p:nvPr>
        </p:nvGraphicFramePr>
        <p:xfrm>
          <a:off x="145143" y="1465943"/>
          <a:ext cx="15544799" cy="767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4" y="2605311"/>
            <a:ext cx="2967365" cy="1669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42" y="1847984"/>
            <a:ext cx="45720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729" y="4361996"/>
            <a:ext cx="2409825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4" y="5495991"/>
            <a:ext cx="1828800" cy="1828800"/>
          </a:xfrm>
          <a:prstGeom prst="rect">
            <a:avLst/>
          </a:prstGeom>
        </p:spPr>
      </p:pic>
      <p:pic>
        <p:nvPicPr>
          <p:cNvPr id="12" name="Picture 11" descr="http://en.pambianconews.com/wp-content/uploads/2013/04/Zalando-is-the-King-of-The-Ecommerc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4" y="6153116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9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Bayesian Statistics – Probability Curves</a:t>
            </a:r>
          </a:p>
          <a:p>
            <a:r>
              <a:rPr lang="en-US" dirty="0" smtClean="0"/>
              <a:t>Sentiment Analysis – Recommendation Engines - Natural Language </a:t>
            </a:r>
          </a:p>
          <a:p>
            <a:r>
              <a:rPr lang="en-US" dirty="0" smtClean="0"/>
              <a:t>Factorization Machines (2012) </a:t>
            </a:r>
          </a:p>
          <a:p>
            <a:r>
              <a:rPr lang="en-US" dirty="0" smtClean="0"/>
              <a:t>Solvers</a:t>
            </a:r>
          </a:p>
          <a:p>
            <a:r>
              <a:rPr lang="en-US" dirty="0" smtClean="0"/>
              <a:t>Google </a:t>
            </a:r>
            <a:r>
              <a:rPr lang="en-US" dirty="0" err="1" smtClean="0"/>
              <a:t>TensorFlow</a:t>
            </a:r>
            <a:r>
              <a:rPr lang="en-US" dirty="0" smtClean="0"/>
              <a:t> – Recurrent &amp; Deep Neural Networks</a:t>
            </a:r>
          </a:p>
          <a:p>
            <a:r>
              <a:rPr lang="en-US" dirty="0" smtClean="0"/>
              <a:t>Stochastic Gradient Point Descent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9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webb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24" y="1198782"/>
            <a:ext cx="10853835" cy="60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25" y="858165"/>
            <a:ext cx="6904443" cy="69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25556"/>
            <a:ext cx="3698240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Global </a:t>
            </a:r>
            <a:r>
              <a:rPr lang="en-US" sz="36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IoT</a:t>
            </a: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spend in manufacturing to reach $70 billion by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62453" y="3302554"/>
            <a:ext cx="3698240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20 billion connected devices by 2020</a:t>
            </a:r>
          </a:p>
        </p:txBody>
      </p:sp>
    </p:spTree>
    <p:extLst>
      <p:ext uri="{BB962C8B-B14F-4D97-AF65-F5344CB8AC3E}">
        <p14:creationId xmlns:p14="http://schemas.microsoft.com/office/powerpoint/2010/main" val="29124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Clothing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10" y="2015391"/>
            <a:ext cx="11917868" cy="6703801"/>
          </a:xfrm>
        </p:spPr>
      </p:pic>
    </p:spTree>
    <p:extLst>
      <p:ext uri="{BB962C8B-B14F-4D97-AF65-F5344CB8AC3E}">
        <p14:creationId xmlns:p14="http://schemas.microsoft.com/office/powerpoint/2010/main" val="13062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Impact on Commodities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0" t="32990" r="18804" b="6623"/>
          <a:stretch/>
        </p:blipFill>
        <p:spPr>
          <a:xfrm>
            <a:off x="1488559" y="2170390"/>
            <a:ext cx="12759069" cy="60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2016 investment manufacturing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06" y="0"/>
            <a:ext cx="12952932" cy="95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2016 emerging technology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08" y="0"/>
            <a:ext cx="10680997" cy="90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How will this impact your business?</a:t>
            </a:r>
          </a:p>
          <a:p>
            <a:r>
              <a:rPr lang="en-US" dirty="0" smtClean="0"/>
              <a:t>How will this impact your customers?</a:t>
            </a:r>
          </a:p>
          <a:p>
            <a:r>
              <a:rPr lang="en-US" dirty="0" smtClean="0"/>
              <a:t>How will this impact you?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9" y="4373435"/>
            <a:ext cx="7361170" cy="36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Have all the Manufacturing Jobs Gone?</a:t>
            </a:r>
            <a:endParaRPr lang="en-US" dirty="0"/>
          </a:p>
        </p:txBody>
      </p:sp>
      <p:pic>
        <p:nvPicPr>
          <p:cNvPr id="1026" name="Picture 2" descr="https://upload.wikimedia.org/wikipedia/commons/b/b6/Total_manufacturing_employ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" y="2300990"/>
            <a:ext cx="15497257" cy="51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2880" y="7948509"/>
            <a:ext cx="1353470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What Happened to Industrial Production During the Same Period?</a:t>
            </a:r>
          </a:p>
        </p:txBody>
      </p:sp>
    </p:spTree>
    <p:extLst>
      <p:ext uri="{BB962C8B-B14F-4D97-AF65-F5344CB8AC3E}">
        <p14:creationId xmlns:p14="http://schemas.microsoft.com/office/powerpoint/2010/main" val="310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Answer: It has Risen 250%</a:t>
            </a:r>
            <a:endParaRPr lang="en-US" dirty="0"/>
          </a:p>
        </p:txBody>
      </p:sp>
      <p:pic>
        <p:nvPicPr>
          <p:cNvPr id="1026" name="Picture 2" descr="Image result for 2016 industrial 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28" y="1845269"/>
            <a:ext cx="10627567" cy="704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the Highest Productivity Improvement?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>
          <a:xfrm>
            <a:off x="7140158" y="4222068"/>
            <a:ext cx="9141669" cy="4119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/>
          <a:stretch/>
        </p:blipFill>
        <p:spPr>
          <a:xfrm>
            <a:off x="203200" y="2045208"/>
            <a:ext cx="717296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9" b="12629"/>
          <a:stretch/>
        </p:blipFill>
        <p:spPr>
          <a:xfrm>
            <a:off x="6847840" y="1845270"/>
            <a:ext cx="6712703" cy="3474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6392" y="8620336"/>
            <a:ext cx="1423675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Mining: 1 Person today does the work handled by 30 people, 40 years ago</a:t>
            </a:r>
          </a:p>
        </p:txBody>
      </p:sp>
    </p:spTree>
    <p:extLst>
      <p:ext uri="{BB962C8B-B14F-4D97-AF65-F5344CB8AC3E}">
        <p14:creationId xmlns:p14="http://schemas.microsoft.com/office/powerpoint/2010/main" val="4224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Secular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2083892"/>
              </p:ext>
            </p:extLst>
          </p:nvPr>
        </p:nvGraphicFramePr>
        <p:xfrm>
          <a:off x="-3454400" y="142240"/>
          <a:ext cx="24749760" cy="96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7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91" y="2028150"/>
            <a:ext cx="5526246" cy="5526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/>
          <a:stretch/>
        </p:blipFill>
        <p:spPr>
          <a:xfrm>
            <a:off x="10627254" y="2728528"/>
            <a:ext cx="5520109" cy="3759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4267200"/>
            <a:ext cx="95504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26466" y="4170958"/>
            <a:ext cx="95504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pic>
        <p:nvPicPr>
          <p:cNvPr id="3076" name="Picture 4" descr="Image result for movie camer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4" y="2615168"/>
            <a:ext cx="381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21282"/>
          <a:stretch/>
        </p:blipFill>
        <p:spPr>
          <a:xfrm>
            <a:off x="5805007" y="2180153"/>
            <a:ext cx="35966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_Presentation_Template_111015">
  <a:themeElements>
    <a:clrScheme name="Custom 8">
      <a:dk1>
        <a:srgbClr val="3C3C3B"/>
      </a:dk1>
      <a:lt1>
        <a:sysClr val="window" lastClr="FFFFFF"/>
      </a:lt1>
      <a:dk2>
        <a:srgbClr val="13A3F7"/>
      </a:dk2>
      <a:lt2>
        <a:srgbClr val="E5E5E5"/>
      </a:lt2>
      <a:accent1>
        <a:srgbClr val="34C6FA"/>
      </a:accent1>
      <a:accent2>
        <a:srgbClr val="FF6400"/>
      </a:accent2>
      <a:accent3>
        <a:srgbClr val="2DB329"/>
      </a:accent3>
      <a:accent4>
        <a:srgbClr val="FFAA00"/>
      </a:accent4>
      <a:accent5>
        <a:srgbClr val="00C2B4"/>
      </a:accent5>
      <a:accent6>
        <a:srgbClr val="005CE6"/>
      </a:accent6>
      <a:hlink>
        <a:srgbClr val="005CE6"/>
      </a:hlink>
      <a:folHlink>
        <a:srgbClr val="7533A6"/>
      </a:folHlink>
    </a:clrScheme>
    <a:fontScheme name="Infor10x Arial Font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ctr">
          <a:defRPr sz="320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59353E8DEC14290E9E645D33684FE" ma:contentTypeVersion="34" ma:contentTypeDescription="Create a new document." ma:contentTypeScope="" ma:versionID="96cee525a6e0e93a006f8c80109365f7">
  <xsd:schema xmlns:xsd="http://www.w3.org/2001/XMLSchema" xmlns:xs="http://www.w3.org/2001/XMLSchema" xmlns:p="http://schemas.microsoft.com/office/2006/metadata/properties" xmlns:ns1="http://schemas.microsoft.com/sharepoint/v3" xmlns:ns2="ea951132-57b6-4807-bde5-9a64532e0ae4" xmlns:ns3="2cf0ead0-bc69-4d82-a50e-b104305c19a6" xmlns:ns4="a739ef9b-cb5f-44e8-abeb-0015eb3ec75e" targetNamespace="http://schemas.microsoft.com/office/2006/metadata/properties" ma:root="true" ma:fieldsID="7b1852d9e253f044d4ea7ee7ebca19d0" ns1:_="" ns2:_="" ns3:_="" ns4:_="">
    <xsd:import namespace="http://schemas.microsoft.com/sharepoint/v3"/>
    <xsd:import namespace="ea951132-57b6-4807-bde5-9a64532e0ae4"/>
    <xsd:import namespace="2cf0ead0-bc69-4d82-a50e-b104305c19a6"/>
    <xsd:import namespace="a739ef9b-cb5f-44e8-abeb-0015eb3ec75e"/>
    <xsd:element name="properties">
      <xsd:complexType>
        <xsd:sequence>
          <xsd:element name="documentManagement">
            <xsd:complexType>
              <xsd:all>
                <xsd:element ref="ns2:d823da43cf054ebf9a227c3c2a12f57a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2:n00ef0c1b62044499b50d29349b74735" minOccurs="0"/>
                <xsd:element ref="ns3:g9099e47c0af4447b881d725d16f2bd5" minOccurs="0"/>
                <xsd:element ref="ns3:a7d6d29f374a419095579a1311168a47" minOccurs="0"/>
                <xsd:element ref="ns3:cpbw" minOccurs="0"/>
                <xsd:element ref="ns4:SharedWithUsers" minOccurs="0"/>
                <xsd:element ref="ns4:SharingHintHash" minOccurs="0"/>
                <xsd:element ref="ns3:Template_x0020_Type" minOccurs="0"/>
                <xsd:element ref="ns3:e4b62c4941dc472c92d283b7439af9a0" minOccurs="0"/>
                <xsd:element ref="ns3:a4006873e0cf472e8f535cd8cc05bde5" minOccurs="0"/>
                <xsd:element ref="ns3:pd2a0676f23040c38a5029052dcd8584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51132-57b6-4807-bde5-9a64532e0ae4" elementFormDefault="qualified">
    <xsd:import namespace="http://schemas.microsoft.com/office/2006/documentManagement/types"/>
    <xsd:import namespace="http://schemas.microsoft.com/office/infopath/2007/PartnerControls"/>
    <xsd:element name="d823da43cf054ebf9a227c3c2a12f57a" ma:index="8" nillable="true" ma:taxonomy="true" ma:internalName="d823da43cf054ebf9a227c3c2a12f57a" ma:taxonomyFieldName="Document_x0020_Type" ma:displayName="Document Type" ma:readOnly="false" ma:default="" ma:fieldId="{d823da43-cf05-4ebf-9a22-7c3c2a12f57a}" ma:sspId="37c9eb7a-7719-4028-9835-b3f006df8a8a" ma:termSetId="c6700985-707e-4221-9922-289db5a86217" ma:anchorId="2a1ff794-0117-4a19-bb8b-f5acaaa2471b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a2fb1a8-25c5-4f27-8006-192235b3e587}" ma:internalName="TaxCatchAll" ma:showField="CatchAllData" ma:web="ea951132-57b6-4807-bde5-9a64532e0a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a2fb1a8-25c5-4f27-8006-192235b3e587}" ma:internalName="TaxCatchAllLabel" ma:readOnly="true" ma:showField="CatchAllDataLabel" ma:web="ea951132-57b6-4807-bde5-9a64532e0a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00ef0c1b62044499b50d29349b74735" ma:index="14" ma:taxonomy="true" ma:internalName="n00ef0c1b62044499b50d29349b74735" ma:taxonomyFieldName="Data_x0020_Classification" ma:displayName="Data Classification" ma:default="13;#Internal Only|9b2d1ff2-e98a-4c31-8078-d34f2d1e2430" ma:fieldId="{700ef0c1-b620-4449-9b50-d29349b74735}" ma:sspId="37c9eb7a-7719-4028-9835-b3f006df8a8a" ma:termSetId="c6700985-707e-4221-9922-289db5a86217" ma:anchorId="be125c4d-c69c-40cb-b1e0-6396ca41017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0ead0-bc69-4d82-a50e-b104305c19a6" elementFormDefault="qualified">
    <xsd:import namespace="http://schemas.microsoft.com/office/2006/documentManagement/types"/>
    <xsd:import namespace="http://schemas.microsoft.com/office/infopath/2007/PartnerControls"/>
    <xsd:element name="g9099e47c0af4447b881d725d16f2bd5" ma:index="17" nillable="true" ma:taxonomy="true" ma:internalName="g9099e47c0af4447b881d725d16f2bd5" ma:taxonomyFieldName="Customer_x0020_Name" ma:displayName="Customer Name" ma:default="" ma:fieldId="{09099e47-c0af-4447-b881-d725d16f2bd5}" ma:sspId="37c9eb7a-7719-4028-9835-b3f006df8a8a" ma:termSetId="c6700985-707e-4221-9922-289db5a86217" ma:anchorId="61049bdd-7316-46f2-b25e-6e49e955f60b" ma:open="false" ma:isKeyword="false">
      <xsd:complexType>
        <xsd:sequence>
          <xsd:element ref="pc:Terms" minOccurs="0" maxOccurs="1"/>
        </xsd:sequence>
      </xsd:complexType>
    </xsd:element>
    <xsd:element name="a7d6d29f374a419095579a1311168a47" ma:index="19" nillable="true" ma:taxonomy="true" ma:internalName="a7d6d29f374a419095579a1311168a47" ma:taxonomyFieldName="Language" ma:displayName="Language" ma:readOnly="false" ma:default="17;#English|382bbfcf-a0ee-4b5c-be90-6bef0ed9f535" ma:fieldId="{a7d6d29f-374a-4190-9557-9a1311168a47}" ma:sspId="37c9eb7a-7719-4028-9835-b3f006df8a8a" ma:termSetId="c6700985-707e-4221-9922-289db5a86217" ma:anchorId="38a97d80-205c-4c4a-b2d2-08efec70f618" ma:open="false" ma:isKeyword="false">
      <xsd:complexType>
        <xsd:sequence>
          <xsd:element ref="pc:Terms" minOccurs="0" maxOccurs="1"/>
        </xsd:sequence>
      </xsd:complexType>
    </xsd:element>
    <xsd:element name="cpbw" ma:index="20" nillable="true" ma:displayName="Keywords" ma:internalName="cpbw">
      <xsd:simpleType>
        <xsd:restriction base="dms:Text"/>
      </xsd:simpleType>
    </xsd:element>
    <xsd:element name="Template_x0020_Type" ma:index="23" nillable="true" ma:displayName="Template Type" ma:default="06 None" ma:format="Dropdown" ma:internalName="Template_x0020_Type">
      <xsd:simpleType>
        <xsd:restriction base="dms:Choice">
          <xsd:enumeration value="01 PowerPoint"/>
          <xsd:enumeration value="02 Word"/>
          <xsd:enumeration value="03 Excel"/>
          <xsd:enumeration value="04 Illustrator"/>
          <xsd:enumeration value="05 Photoshop"/>
          <xsd:enumeration value="06 None"/>
        </xsd:restriction>
      </xsd:simpleType>
    </xsd:element>
    <xsd:element name="e4b62c4941dc472c92d283b7439af9a0" ma:index="25" nillable="true" ma:taxonomy="true" ma:internalName="e4b62c4941dc472c92d283b7439af9a0" ma:taxonomyFieldName="Document_x0020_is_x0020_a_x002e__x002e__x002e_" ma:displayName="Document is a..." ma:default="" ma:fieldId="{e4b62c49-41dc-472c-92d2-83b7439af9a0}" ma:sspId="37c9eb7a-7719-4028-9835-b3f006df8a8a" ma:termSetId="75efff4f-eeeb-4c06-a44d-b6fdc5939cae" ma:anchorId="369028e5-b7b5-40cc-8bae-800b28cf5b7d" ma:open="false" ma:isKeyword="false">
      <xsd:complexType>
        <xsd:sequence>
          <xsd:element ref="pc:Terms" minOccurs="0" maxOccurs="1"/>
        </xsd:sequence>
      </xsd:complexType>
    </xsd:element>
    <xsd:element name="a4006873e0cf472e8f535cd8cc05bde5" ma:index="27" nillable="true" ma:taxonomy="true" ma:internalName="a4006873e0cf472e8f535cd8cc05bde5" ma:taxonomyFieldName="Event_x0020_Name" ma:displayName="Event Name" ma:readOnly="false" ma:default="" ma:fieldId="{a4006873-e0cf-472e-8f53-5cd8cc05bde5}" ma:sspId="37c9eb7a-7719-4028-9835-b3f006df8a8a" ma:termSetId="1741237f-161c-4c1c-9342-86bd6c0287a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d2a0676f23040c38a5029052dcd8584" ma:index="29" nillable="true" ma:taxonomy="true" ma:internalName="pd2a0676f23040c38a5029052dcd8584" ma:taxonomyFieldName="Topic" ma:displayName="Topic" ma:readOnly="false" ma:default="" ma:fieldId="{9d2a0676-f230-40c3-8a50-29052dcd8584}" ma:taxonomyMulti="true" ma:sspId="37c9eb7a-7719-4028-9835-b3f006df8a8a" ma:termSetId="da532b94-c88d-4abd-bb09-69e2f6307d6e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9ef9b-cb5f-44e8-abeb-0015eb3ec75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2" nillable="true" ma:displayName="Sharing Hint Hash" ma:internalName="SharingHintHash" ma:readOnly="true">
      <xsd:simpleType>
        <xsd:restriction base="dms:Text"/>
      </xsd:simple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9099e47c0af4447b881d725d16f2bd5 xmlns="2cf0ead0-bc69-4d82-a50e-b104305c19a6">
      <Terms xmlns="http://schemas.microsoft.com/office/infopath/2007/PartnerControls"/>
    </g9099e47c0af4447b881d725d16f2bd5>
    <TaxCatchAll xmlns="ea951132-57b6-4807-bde5-9a64532e0ae4">
      <Value>13</Value>
      <Value>63</Value>
    </TaxCatchAll>
    <a7d6d29f374a419095579a1311168a47 xmlns="2cf0ead0-bc69-4d82-a50e-b104305c19a6">
      <Terms xmlns="http://schemas.microsoft.com/office/infopath/2007/PartnerControls"/>
    </a7d6d29f374a419095579a1311168a47>
    <cpbw xmlns="2cf0ead0-bc69-4d82-a50e-b104305c19a6" xsi:nil="true"/>
    <pd2a0676f23040c38a5029052dcd8584 xmlns="2cf0ead0-bc69-4d82-a50e-b104305c19a6">
      <Terms xmlns="http://schemas.microsoft.com/office/infopath/2007/PartnerControls"/>
    </pd2a0676f23040c38a5029052dcd8584>
    <Template_x0020_Type xmlns="2cf0ead0-bc69-4d82-a50e-b104305c19a6" xsi:nil="true"/>
    <d823da43cf054ebf9a227c3c2a12f57a xmlns="ea951132-57b6-4807-bde5-9a64532e0a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Pitch</TermName>
          <TermId xmlns="http://schemas.microsoft.com/office/infopath/2007/PartnerControls">c78bca73-d8d1-4e00-b997-8e4ca968aca1</TermId>
        </TermInfo>
      </Terms>
    </d823da43cf054ebf9a227c3c2a12f57a>
    <n00ef0c1b62044499b50d29349b74735 xmlns="ea951132-57b6-4807-bde5-9a64532e0a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Only</TermName>
          <TermId xmlns="http://schemas.microsoft.com/office/infopath/2007/PartnerControls">9b2d1ff2-e98a-4c31-8078-d34f2d1e2430</TermId>
        </TermInfo>
      </Terms>
    </n00ef0c1b62044499b50d29349b74735>
    <e4b62c4941dc472c92d283b7439af9a0 xmlns="2cf0ead0-bc69-4d82-a50e-b104305c19a6">
      <Terms xmlns="http://schemas.microsoft.com/office/infopath/2007/PartnerControls"/>
    </e4b62c4941dc472c92d283b7439af9a0>
    <PublishingExpirationDate xmlns="http://schemas.microsoft.com/sharepoint/v3" xsi:nil="true"/>
    <PublishingStartDate xmlns="http://schemas.microsoft.com/sharepoint/v3" xsi:nil="true"/>
    <a4006873e0cf472e8f535cd8cc05bde5 xmlns="2cf0ead0-bc69-4d82-a50e-b104305c19a6">
      <Terms xmlns="http://schemas.microsoft.com/office/infopath/2007/PartnerControls"/>
    </a4006873e0cf472e8f535cd8cc05bde5>
  </documentManagement>
</p:properties>
</file>

<file path=customXml/itemProps1.xml><?xml version="1.0" encoding="utf-8"?>
<ds:datastoreItem xmlns:ds="http://schemas.openxmlformats.org/officeDocument/2006/customXml" ds:itemID="{A2FD293E-4DD9-4B92-A7FD-802373CDC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B1FEE-9C6B-4779-AAD1-CA7A17AD3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951132-57b6-4807-bde5-9a64532e0ae4"/>
    <ds:schemaRef ds:uri="2cf0ead0-bc69-4d82-a50e-b104305c19a6"/>
    <ds:schemaRef ds:uri="a739ef9b-cb5f-44e8-abeb-0015eb3ec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7AA2DE-CD73-44FE-A513-9B68CE0F684F}">
  <ds:schemaRefs>
    <ds:schemaRef ds:uri="http://purl.org/dc/dcmitype/"/>
    <ds:schemaRef ds:uri="2cf0ead0-bc69-4d82-a50e-b104305c19a6"/>
    <ds:schemaRef ds:uri="ea951132-57b6-4807-bde5-9a64532e0ae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a739ef9b-cb5f-44e8-abeb-0015eb3ec75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Infor_Presentation_Template_111015.pptx</Template>
  <TotalTime>53084</TotalTime>
  <Words>383</Words>
  <Application>Microsoft Office PowerPoint</Application>
  <PresentationFormat>Custom</PresentationFormat>
  <Paragraphs>82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Helvetica Neue</vt:lpstr>
      <vt:lpstr>Lucida Grande</vt:lpstr>
      <vt:lpstr>Tahoma</vt:lpstr>
      <vt:lpstr>Wingdings</vt:lpstr>
      <vt:lpstr>Infor_Presentation_Template_111015</vt:lpstr>
      <vt:lpstr>Tech Outlook 2020</vt:lpstr>
      <vt:lpstr>Last Year’s Disruptor</vt:lpstr>
      <vt:lpstr>A Lookback to 2015</vt:lpstr>
      <vt:lpstr>So Where Have all the Manufacturing Jobs Gone?</vt:lpstr>
      <vt:lpstr>The Answer: It has Risen 250%</vt:lpstr>
      <vt:lpstr>Who has the Highest Productivity Improvement?</vt:lpstr>
      <vt:lpstr>4 Secular Changes</vt:lpstr>
      <vt:lpstr>Utility</vt:lpstr>
      <vt:lpstr>Utility</vt:lpstr>
      <vt:lpstr>Utility</vt:lpstr>
      <vt:lpstr>Utility</vt:lpstr>
      <vt:lpstr>Digital Over Physical</vt:lpstr>
      <vt:lpstr>PowerPoint Presentation</vt:lpstr>
      <vt:lpstr>Substitute Capital for Labor</vt:lpstr>
      <vt:lpstr>Investment in Robotics</vt:lpstr>
      <vt:lpstr>PowerPoint Presentation</vt:lpstr>
      <vt:lpstr>3D Knitting</vt:lpstr>
      <vt:lpstr>Shima Seiki Sewing free knits</vt:lpstr>
      <vt:lpstr>Technology Hits a Higher Gear</vt:lpstr>
      <vt:lpstr>Material Science</vt:lpstr>
      <vt:lpstr>Graphene Aerogel</vt:lpstr>
      <vt:lpstr> Bioscience - Cell Free Protein Synthesis</vt:lpstr>
      <vt:lpstr>Synthetic Spider Silk</vt:lpstr>
      <vt:lpstr>How we Communicate Continues to Evolve</vt:lpstr>
      <vt:lpstr>Platforms Continue to Expand</vt:lpstr>
      <vt:lpstr>Growing Trends that will Continue to Expand</vt:lpstr>
      <vt:lpstr>PowerPoint Presentation</vt:lpstr>
      <vt:lpstr>AI &amp; Speech Recognition</vt:lpstr>
      <vt:lpstr>Chat bots</vt:lpstr>
      <vt:lpstr>Machine Learning </vt:lpstr>
      <vt:lpstr>PowerPoint Presentation</vt:lpstr>
      <vt:lpstr>PowerPoint Presentation</vt:lpstr>
      <vt:lpstr>Connected Clothing</vt:lpstr>
      <vt:lpstr>Technology Impact on Commodities</vt:lpstr>
      <vt:lpstr>PowerPoint Presentation</vt:lpstr>
      <vt:lpstr>PowerPoint Presentation</vt:lpstr>
      <vt:lpstr>The Future? </vt:lpstr>
    </vt:vector>
  </TitlesOfParts>
  <Company>Infor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kurt.cavano@gtnexus.com</cp:lastModifiedBy>
  <cp:revision>1678</cp:revision>
  <cp:lastPrinted>2016-04-18T21:19:04Z</cp:lastPrinted>
  <dcterms:created xsi:type="dcterms:W3CDTF">2012-08-27T14:43:21Z</dcterms:created>
  <dcterms:modified xsi:type="dcterms:W3CDTF">2017-05-07T22:09:43Z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0x010100A5459353E8DEC14290E9E645D33684FE</vt:lpwstr>
  </property>
  <property fmtid="{D5CDD505-2E9C-101B-9397-08002B2CF9AE}" pid="3" name="Language">
    <vt:lpwstr/>
  </property>
  <property fmtid="{D5CDD505-2E9C-101B-9397-08002B2CF9AE}" pid="4" name="Topic">
    <vt:lpwstr/>
  </property>
  <property fmtid="{D5CDD505-2E9C-101B-9397-08002B2CF9AE}" pid="5" name="Event Name">
    <vt:lpwstr/>
  </property>
  <property fmtid="{D5CDD505-2E9C-101B-9397-08002B2CF9AE}" pid="6" name="Document Type">
    <vt:lpwstr>63;#Sales Pitch|c78bca73-d8d1-4e00-b997-8e4ca968aca1</vt:lpwstr>
  </property>
  <property fmtid="{D5CDD505-2E9C-101B-9397-08002B2CF9AE}" pid="7" name="Document is a...">
    <vt:lpwstr/>
  </property>
  <property fmtid="{D5CDD505-2E9C-101B-9397-08002B2CF9AE}" pid="8" name="Customer Name">
    <vt:lpwstr/>
  </property>
  <property fmtid="{D5CDD505-2E9C-101B-9397-08002B2CF9AE}" pid="9" name="Data Classification">
    <vt:lpwstr>13;#Internal Only|9b2d1ff2-e98a-4c31-8078-d34f2d1e2430</vt:lpwstr>
  </property>
</Properties>
</file>